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8"/>
  </p:notesMasterIdLst>
  <p:handoutMasterIdLst>
    <p:handoutMasterId r:id="rId19"/>
  </p:handoutMasterIdLst>
  <p:sldIdLst>
    <p:sldId id="271" r:id="rId2"/>
    <p:sldId id="300" r:id="rId3"/>
    <p:sldId id="258" r:id="rId4"/>
    <p:sldId id="288" r:id="rId5"/>
    <p:sldId id="290" r:id="rId6"/>
    <p:sldId id="305" r:id="rId7"/>
    <p:sldId id="306" r:id="rId8"/>
    <p:sldId id="307" r:id="rId9"/>
    <p:sldId id="310" r:id="rId10"/>
    <p:sldId id="299" r:id="rId11"/>
    <p:sldId id="285" r:id="rId12"/>
    <p:sldId id="287" r:id="rId13"/>
    <p:sldId id="301" r:id="rId14"/>
    <p:sldId id="302" r:id="rId15"/>
    <p:sldId id="303" r:id="rId16"/>
    <p:sldId id="30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041D9D-3B79-4495-B32D-01C8A3FBD083}" v="3" dt="2024-12-21T00:09:38.0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376"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kshmunaidu Meesala" userId="c563c329e628ac40" providerId="LiveId" clId="{EC6B1B6D-A013-471B-8C66-ECFF28DC72F3}"/>
    <pc:docChg chg="modSld">
      <pc:chgData name="Lakshmunaidu Meesala" userId="c563c329e628ac40" providerId="LiveId" clId="{EC6B1B6D-A013-471B-8C66-ECFF28DC72F3}" dt="2024-12-20T23:40:00.218" v="43" actId="20577"/>
      <pc:docMkLst>
        <pc:docMk/>
      </pc:docMkLst>
      <pc:sldChg chg="modSp mod">
        <pc:chgData name="Lakshmunaidu Meesala" userId="c563c329e628ac40" providerId="LiveId" clId="{EC6B1B6D-A013-471B-8C66-ECFF28DC72F3}" dt="2024-12-20T23:38:04.803" v="3" actId="20577"/>
        <pc:sldMkLst>
          <pc:docMk/>
          <pc:sldMk cId="0" sldId="271"/>
        </pc:sldMkLst>
        <pc:spChg chg="mod">
          <ac:chgData name="Lakshmunaidu Meesala" userId="c563c329e628ac40" providerId="LiveId" clId="{EC6B1B6D-A013-471B-8C66-ECFF28DC72F3}" dt="2024-12-20T23:38:04.803" v="3" actId="20577"/>
          <ac:spMkLst>
            <pc:docMk/>
            <pc:sldMk cId="0" sldId="271"/>
            <ac:spMk id="8" creationId="{7153E61F-4441-DBE3-3DFF-6E9EF6C48D23}"/>
          </ac:spMkLst>
        </pc:spChg>
      </pc:sldChg>
      <pc:sldChg chg="modSp mod">
        <pc:chgData name="Lakshmunaidu Meesala" userId="c563c329e628ac40" providerId="LiveId" clId="{EC6B1B6D-A013-471B-8C66-ECFF28DC72F3}" dt="2024-12-20T23:40:00.218" v="43" actId="20577"/>
        <pc:sldMkLst>
          <pc:docMk/>
          <pc:sldMk cId="0" sldId="304"/>
        </pc:sldMkLst>
        <pc:spChg chg="mod">
          <ac:chgData name="Lakshmunaidu Meesala" userId="c563c329e628ac40" providerId="LiveId" clId="{EC6B1B6D-A013-471B-8C66-ECFF28DC72F3}" dt="2024-12-20T23:40:00.218" v="43" actId="20577"/>
          <ac:spMkLst>
            <pc:docMk/>
            <pc:sldMk cId="0" sldId="304"/>
            <ac:spMk id="4" creationId="{E792BE84-3448-2348-B352-CD5BC083E5FD}"/>
          </ac:spMkLst>
        </pc:spChg>
      </pc:sldChg>
    </pc:docChg>
  </pc:docChgLst>
  <pc:docChgLst>
    <pc:chgData name="Lakshmunaidu Meesala" userId="c563c329e628ac40" providerId="LiveId" clId="{9A041D9D-3B79-4495-B32D-01C8A3FBD083}"/>
    <pc:docChg chg="custSel modSld">
      <pc:chgData name="Lakshmunaidu Meesala" userId="c563c329e628ac40" providerId="LiveId" clId="{9A041D9D-3B79-4495-B32D-01C8A3FBD083}" dt="2024-12-21T00:09:38.003" v="14"/>
      <pc:docMkLst>
        <pc:docMk/>
      </pc:docMkLst>
      <pc:sldChg chg="addSp delSp modSp mod">
        <pc:chgData name="Lakshmunaidu Meesala" userId="c563c329e628ac40" providerId="LiveId" clId="{9A041D9D-3B79-4495-B32D-01C8A3FBD083}" dt="2024-12-21T00:09:38.003" v="14"/>
        <pc:sldMkLst>
          <pc:docMk/>
          <pc:sldMk cId="0" sldId="304"/>
        </pc:sldMkLst>
        <pc:spChg chg="del mod topLvl">
          <ac:chgData name="Lakshmunaidu Meesala" userId="c563c329e628ac40" providerId="LiveId" clId="{9A041D9D-3B79-4495-B32D-01C8A3FBD083}" dt="2024-12-21T00:09:10.104" v="11" actId="478"/>
          <ac:spMkLst>
            <pc:docMk/>
            <pc:sldMk cId="0" sldId="304"/>
            <ac:spMk id="4" creationId="{E792BE84-3448-2348-B352-CD5BC083E5FD}"/>
          </ac:spMkLst>
        </pc:spChg>
        <pc:spChg chg="mod">
          <ac:chgData name="Lakshmunaidu Meesala" userId="c563c329e628ac40" providerId="LiveId" clId="{9A041D9D-3B79-4495-B32D-01C8A3FBD083}" dt="2024-12-21T00:08:35.726" v="4"/>
          <ac:spMkLst>
            <pc:docMk/>
            <pc:sldMk cId="0" sldId="304"/>
            <ac:spMk id="5" creationId="{A276B579-1DB0-F39E-0244-898114593E0F}"/>
          </ac:spMkLst>
        </pc:spChg>
        <pc:spChg chg="mod">
          <ac:chgData name="Lakshmunaidu Meesala" userId="c563c329e628ac40" providerId="LiveId" clId="{9A041D9D-3B79-4495-B32D-01C8A3FBD083}" dt="2024-12-21T00:09:38.003" v="14"/>
          <ac:spMkLst>
            <pc:docMk/>
            <pc:sldMk cId="0" sldId="304"/>
            <ac:spMk id="9" creationId="{93458F11-E3F9-E6A0-5AC2-7F2D72039508}"/>
          </ac:spMkLst>
        </pc:spChg>
        <pc:grpChg chg="del mod">
          <ac:chgData name="Lakshmunaidu Meesala" userId="c563c329e628ac40" providerId="LiveId" clId="{9A041D9D-3B79-4495-B32D-01C8A3FBD083}" dt="2024-12-21T00:09:10.104" v="11" actId="478"/>
          <ac:grpSpMkLst>
            <pc:docMk/>
            <pc:sldMk cId="0" sldId="304"/>
            <ac:grpSpMk id="2" creationId="{06F267B9-90E6-4D91-2F94-99937051E1E4}"/>
          </ac:grpSpMkLst>
        </pc:grpChg>
        <pc:grpChg chg="add mod">
          <ac:chgData name="Lakshmunaidu Meesala" userId="c563c329e628ac40" providerId="LiveId" clId="{9A041D9D-3B79-4495-B32D-01C8A3FBD083}" dt="2024-12-21T00:08:35.726" v="4"/>
          <ac:grpSpMkLst>
            <pc:docMk/>
            <pc:sldMk cId="0" sldId="304"/>
            <ac:grpSpMk id="3" creationId="{01800D10-84CB-3085-7654-FAA4522849DB}"/>
          </ac:grpSpMkLst>
        </pc:grpChg>
        <pc:grpChg chg="add mod">
          <ac:chgData name="Lakshmunaidu Meesala" userId="c563c329e628ac40" providerId="LiveId" clId="{9A041D9D-3B79-4495-B32D-01C8A3FBD083}" dt="2024-12-21T00:09:38.003" v="14"/>
          <ac:grpSpMkLst>
            <pc:docMk/>
            <pc:sldMk cId="0" sldId="304"/>
            <ac:grpSpMk id="8" creationId="{C666A907-EFFE-B36E-86A3-759F7E2EC902}"/>
          </ac:grpSpMkLst>
        </pc:grpChg>
        <pc:picChg chg="del mod topLvl">
          <ac:chgData name="Lakshmunaidu Meesala" userId="c563c329e628ac40" providerId="LiveId" clId="{9A041D9D-3B79-4495-B32D-01C8A3FBD083}" dt="2024-12-21T00:09:13.381" v="13" actId="478"/>
          <ac:picMkLst>
            <pc:docMk/>
            <pc:sldMk cId="0" sldId="304"/>
            <ac:picMk id="6" creationId="{00000000-0000-0000-0000-000000000000}"/>
          </ac:picMkLst>
        </pc:picChg>
        <pc:picChg chg="mod">
          <ac:chgData name="Lakshmunaidu Meesala" userId="c563c329e628ac40" providerId="LiveId" clId="{9A041D9D-3B79-4495-B32D-01C8A3FBD083}" dt="2024-12-21T00:08:35.726" v="4"/>
          <ac:picMkLst>
            <pc:docMk/>
            <pc:sldMk cId="0" sldId="304"/>
            <ac:picMk id="7" creationId="{D7D118A5-D41D-2BDB-8CC1-6161EC64E90F}"/>
          </ac:picMkLst>
        </pc:picChg>
        <pc:picChg chg="mod">
          <ac:chgData name="Lakshmunaidu Meesala" userId="c563c329e628ac40" providerId="LiveId" clId="{9A041D9D-3B79-4495-B32D-01C8A3FBD083}" dt="2024-12-21T00:09:38.003" v="14"/>
          <ac:picMkLst>
            <pc:docMk/>
            <pc:sldMk cId="0" sldId="304"/>
            <ac:picMk id="10" creationId="{DA8E385C-8E1D-1A24-44FF-5DDDCC1BFD5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DB74D4-5E76-4C47-E7AA-61E2C648C8D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Course Title, Topic Name</a:t>
            </a:r>
          </a:p>
        </p:txBody>
      </p:sp>
      <p:sp>
        <p:nvSpPr>
          <p:cNvPr id="3" name="Date Placeholder 2">
            <a:extLst>
              <a:ext uri="{FF2B5EF4-FFF2-40B4-BE49-F238E27FC236}">
                <a16:creationId xmlns:a16="http://schemas.microsoft.com/office/drawing/2014/main" id="{7C962EDA-0A3B-5C3A-C8DF-7672C339CF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75D750-AD1D-4C03-A026-1768137CC901}" type="datetimeFigureOut">
              <a:rPr lang="en-IN" smtClean="0"/>
              <a:t>21-12-2024</a:t>
            </a:fld>
            <a:endParaRPr lang="en-IN"/>
          </a:p>
        </p:txBody>
      </p:sp>
      <p:sp>
        <p:nvSpPr>
          <p:cNvPr id="4" name="Footer Placeholder 3">
            <a:extLst>
              <a:ext uri="{FF2B5EF4-FFF2-40B4-BE49-F238E27FC236}">
                <a16:creationId xmlns:a16="http://schemas.microsoft.com/office/drawing/2014/main" id="{1EC80489-5F61-FA08-A147-AE43BE9C499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College of Engineering, KONERU LAKSHMAIAH EDUCATION FOUNDATION</a:t>
            </a:r>
            <a:endParaRPr lang="en-IN"/>
          </a:p>
        </p:txBody>
      </p:sp>
      <p:sp>
        <p:nvSpPr>
          <p:cNvPr id="5" name="Slide Number Placeholder 4">
            <a:extLst>
              <a:ext uri="{FF2B5EF4-FFF2-40B4-BE49-F238E27FC236}">
                <a16:creationId xmlns:a16="http://schemas.microsoft.com/office/drawing/2014/main" id="{F72D387C-1469-6716-E148-98BDCB6976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44566E6-FD90-4AE7-9488-620D46A968BE}" type="slidenum">
              <a:rPr lang="en-IN" smtClean="0"/>
              <a:t>‹#›</a:t>
            </a:fld>
            <a:endParaRPr lang="en-IN"/>
          </a:p>
        </p:txBody>
      </p:sp>
    </p:spTree>
    <p:extLst>
      <p:ext uri="{BB962C8B-B14F-4D97-AF65-F5344CB8AC3E}">
        <p14:creationId xmlns:p14="http://schemas.microsoft.com/office/powerpoint/2010/main" val="954391555"/>
      </p:ext>
    </p:extLst>
  </p:cSld>
  <p:clrMap bg1="lt1" tx1="dk1" bg2="lt2" tx2="dk2" accent1="accent1" accent2="accent2" accent3="accent3" accent4="accent4" accent5="accent5" accent6="accent6" hlink="hlink" folHlink="folHlink"/>
  <p:hf dt="0"/>
</p:handoutMaster>
</file>

<file path=ppt/media/image1.png>
</file>

<file path=ppt/media/image10.svg>
</file>

<file path=ppt/media/image11.jpeg>
</file>

<file path=ppt/media/image12.png>
</file>

<file path=ppt/media/image13.png>
</file>

<file path=ppt/media/image14.gif>
</file>

<file path=ppt/media/image15.gif>
</file>

<file path=ppt/media/image16.jpeg>
</file>

<file path=ppt/media/image17.gif>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Course Title, Topic Name</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26BB4A-8EA9-40D4-95BF-21E04B247614}" type="datetimeFigureOut">
              <a:rPr lang="en-IN" smtClean="0"/>
              <a:t>21-12-2024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College of Engineering, KONERU LAKSHMAIAH EDUCATION FOUNDATION</a:t>
            </a:r>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3BDDA1-7BB7-447A-97DE-AE5425C8F2AD}" type="slidenum">
              <a:rPr lang="en-IN" smtClean="0"/>
              <a:t>‹#›</a:t>
            </a:fld>
            <a:endParaRPr lang="en-IN"/>
          </a:p>
        </p:txBody>
      </p:sp>
    </p:spTree>
    <p:extLst>
      <p:ext uri="{BB962C8B-B14F-4D97-AF65-F5344CB8AC3E}">
        <p14:creationId xmlns:p14="http://schemas.microsoft.com/office/powerpoint/2010/main" val="3310007880"/>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2" name="Google Shape;46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430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4ADD7-897F-4F47-A317-DE24AB827DD3}" type="slidenum">
              <a:rPr lang="en-US" smtClean="0"/>
              <a:pPr/>
              <a:t>3</a:t>
            </a:fld>
            <a:endParaRPr lang="en-US"/>
          </a:p>
        </p:txBody>
      </p:sp>
    </p:spTree>
    <p:extLst>
      <p:ext uri="{BB962C8B-B14F-4D97-AF65-F5344CB8AC3E}">
        <p14:creationId xmlns:p14="http://schemas.microsoft.com/office/powerpoint/2010/main" val="3228435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&lt;COURSE TITLE&gt;, &lt;TOPIC NAME&gt;</a:t>
            </a:r>
            <a:endParaRPr lang="en-IN" dirty="0"/>
          </a:p>
        </p:txBody>
      </p:sp>
      <p:sp>
        <p:nvSpPr>
          <p:cNvPr id="6" name="Slide Number Placeholder 5"/>
          <p:cNvSpPr>
            <a:spLocks noGrp="1"/>
          </p:cNvSpPr>
          <p:nvPr>
            <p:ph type="sldNum" sz="quarter" idx="12"/>
          </p:nvPr>
        </p:nvSpPr>
        <p:spPr>
          <a:xfrm>
            <a:off x="1437664" y="798973"/>
            <a:ext cx="811019" cy="503578"/>
          </a:xfrm>
        </p:spPr>
        <p:txBody>
          <a:bodyPr/>
          <a:lstStyle/>
          <a:p>
            <a:fld id="{CBABCCC1-BF11-4F37-963E-1BCD5B23FD72}"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83982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&lt;COURSE TITLE&gt;, &lt;TOPIC NAME&gt;</a:t>
            </a:r>
            <a:endParaRPr lang="en-IN" dirty="0"/>
          </a:p>
        </p:txBody>
      </p:sp>
      <p:sp>
        <p:nvSpPr>
          <p:cNvPr id="6" name="Slide Number Placeholder 5"/>
          <p:cNvSpPr>
            <a:spLocks noGrp="1"/>
          </p:cNvSpPr>
          <p:nvPr>
            <p:ph type="sldNum" sz="quarter" idx="12"/>
          </p:nvPr>
        </p:nvSpPr>
        <p:spPr/>
        <p:txBody>
          <a:bodyPr/>
          <a:lstStyle/>
          <a:p>
            <a:fld id="{CBABCCC1-BF11-4F37-963E-1BCD5B23FD72}"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31267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&lt;COURSE TITLE&gt;, &lt;TOPIC NAME&gt;</a:t>
            </a:r>
            <a:endParaRPr lang="en-IN" dirty="0"/>
          </a:p>
        </p:txBody>
      </p:sp>
      <p:sp>
        <p:nvSpPr>
          <p:cNvPr id="6" name="Slide Number Placeholder 5"/>
          <p:cNvSpPr>
            <a:spLocks noGrp="1"/>
          </p:cNvSpPr>
          <p:nvPr>
            <p:ph type="sldNum" sz="quarter" idx="12"/>
          </p:nvPr>
        </p:nvSpPr>
        <p:spPr/>
        <p:txBody>
          <a:bodyPr/>
          <a:lstStyle/>
          <a:p>
            <a:fld id="{CBABCCC1-BF11-4F37-963E-1BCD5B23FD72}"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53640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48"/>
        <p:cNvGrpSpPr/>
        <p:nvPr/>
      </p:nvGrpSpPr>
      <p:grpSpPr>
        <a:xfrm>
          <a:off x="0" y="0"/>
          <a:ext cx="0" cy="0"/>
          <a:chOff x="0" y="0"/>
          <a:chExt cx="0" cy="0"/>
        </a:xfrm>
      </p:grpSpPr>
      <p:sp>
        <p:nvSpPr>
          <p:cNvPr id="49" name="Google Shape;49;p47"/>
          <p:cNvSpPr>
            <a:spLocks noGrp="1"/>
          </p:cNvSpPr>
          <p:nvPr>
            <p:ph type="pic" idx="2"/>
          </p:nvPr>
        </p:nvSpPr>
        <p:spPr>
          <a:xfrm>
            <a:off x="0" y="0"/>
            <a:ext cx="5467350" cy="59879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2800380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&lt;COURSE TITLE&gt;, &lt;TOPIC NAME&gt;</a:t>
            </a:r>
            <a:endParaRPr lang="en-IN" dirty="0"/>
          </a:p>
        </p:txBody>
      </p:sp>
      <p:sp>
        <p:nvSpPr>
          <p:cNvPr id="6" name="Slide Number Placeholder 5"/>
          <p:cNvSpPr>
            <a:spLocks noGrp="1"/>
          </p:cNvSpPr>
          <p:nvPr>
            <p:ph type="sldNum" sz="quarter" idx="12"/>
          </p:nvPr>
        </p:nvSpPr>
        <p:spPr/>
        <p:txBody>
          <a:bodyPr/>
          <a:lstStyle/>
          <a:p>
            <a:fld id="{CBABCCC1-BF11-4F37-963E-1BCD5B23FD72}"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57521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&lt;COURSE TITLE&gt;, &lt;TOPIC NAME&gt;</a:t>
            </a:r>
            <a:endParaRPr lang="en-IN" dirty="0"/>
          </a:p>
        </p:txBody>
      </p:sp>
      <p:sp>
        <p:nvSpPr>
          <p:cNvPr id="6" name="Slide Number Placeholder 5"/>
          <p:cNvSpPr>
            <a:spLocks noGrp="1"/>
          </p:cNvSpPr>
          <p:nvPr>
            <p:ph type="sldNum" sz="quarter" idx="12"/>
          </p:nvPr>
        </p:nvSpPr>
        <p:spPr/>
        <p:txBody>
          <a:bodyPr/>
          <a:lstStyle/>
          <a:p>
            <a:fld id="{CBABCCC1-BF11-4F37-963E-1BCD5B23FD72}"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909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&lt;COURSE TITLE&gt;, &lt;TOPIC NAME&gt;</a:t>
            </a:r>
            <a:endParaRPr lang="en-IN" dirty="0"/>
          </a:p>
        </p:txBody>
      </p:sp>
      <p:sp>
        <p:nvSpPr>
          <p:cNvPr id="7" name="Slide Number Placeholder 6"/>
          <p:cNvSpPr>
            <a:spLocks noGrp="1"/>
          </p:cNvSpPr>
          <p:nvPr>
            <p:ph type="sldNum" sz="quarter" idx="12"/>
          </p:nvPr>
        </p:nvSpPr>
        <p:spPr/>
        <p:txBody>
          <a:bodyPr/>
          <a:lstStyle/>
          <a:p>
            <a:fld id="{CBABCCC1-BF11-4F37-963E-1BCD5B23FD72}"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52286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&lt;COURSE TITLE&gt;, &lt;TOPIC NAME&gt;</a:t>
            </a:r>
            <a:endParaRPr lang="en-IN" dirty="0"/>
          </a:p>
        </p:txBody>
      </p:sp>
      <p:sp>
        <p:nvSpPr>
          <p:cNvPr id="9" name="Slide Number Placeholder 8"/>
          <p:cNvSpPr>
            <a:spLocks noGrp="1"/>
          </p:cNvSpPr>
          <p:nvPr>
            <p:ph type="sldNum" sz="quarter" idx="12"/>
          </p:nvPr>
        </p:nvSpPr>
        <p:spPr/>
        <p:txBody>
          <a:bodyPr/>
          <a:lstStyle/>
          <a:p>
            <a:fld id="{CBABCCC1-BF11-4F37-963E-1BCD5B23FD72}"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38372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&lt;COURSE TITLE&gt;, &lt;TOPIC NAME&gt;</a:t>
            </a:r>
            <a:endParaRPr lang="en-IN" dirty="0"/>
          </a:p>
        </p:txBody>
      </p:sp>
      <p:sp>
        <p:nvSpPr>
          <p:cNvPr id="5" name="Slide Number Placeholder 4"/>
          <p:cNvSpPr>
            <a:spLocks noGrp="1"/>
          </p:cNvSpPr>
          <p:nvPr>
            <p:ph type="sldNum" sz="quarter" idx="12"/>
          </p:nvPr>
        </p:nvSpPr>
        <p:spPr/>
        <p:txBody>
          <a:bodyPr/>
          <a:lstStyle/>
          <a:p>
            <a:fld id="{CBABCCC1-BF11-4F37-963E-1BCD5B23FD72}"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7466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&lt;COURSE TITLE&gt;, &lt;TOPIC NAME&gt;</a:t>
            </a:r>
            <a:endParaRPr lang="en-IN" dirty="0"/>
          </a:p>
        </p:txBody>
      </p:sp>
      <p:sp>
        <p:nvSpPr>
          <p:cNvPr id="4" name="Slide Number Placeholder 3"/>
          <p:cNvSpPr>
            <a:spLocks noGrp="1"/>
          </p:cNvSpPr>
          <p:nvPr>
            <p:ph type="sldNum" sz="quarter" idx="12"/>
          </p:nvPr>
        </p:nvSpPr>
        <p:spPr/>
        <p:txBody>
          <a:bodyPr/>
          <a:lstStyle/>
          <a:p>
            <a:fld id="{CBABCCC1-BF11-4F37-963E-1BCD5B23FD72}" type="slidenum">
              <a:rPr lang="en-IN" smtClean="0"/>
              <a:t>‹#›</a:t>
            </a:fld>
            <a:endParaRPr lang="en-IN"/>
          </a:p>
        </p:txBody>
      </p:sp>
    </p:spTree>
    <p:extLst>
      <p:ext uri="{BB962C8B-B14F-4D97-AF65-F5344CB8AC3E}">
        <p14:creationId xmlns:p14="http://schemas.microsoft.com/office/powerpoint/2010/main" val="3194587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&lt;COURSE TITLE&gt;, &lt;TOPIC NAME&gt;</a:t>
            </a:r>
            <a:endParaRPr lang="en-IN" dirty="0"/>
          </a:p>
        </p:txBody>
      </p:sp>
      <p:sp>
        <p:nvSpPr>
          <p:cNvPr id="7" name="Slide Number Placeholder 6"/>
          <p:cNvSpPr>
            <a:spLocks noGrp="1"/>
          </p:cNvSpPr>
          <p:nvPr>
            <p:ph type="sldNum" sz="quarter" idx="12"/>
          </p:nvPr>
        </p:nvSpPr>
        <p:spPr/>
        <p:txBody>
          <a:bodyPr/>
          <a:lstStyle/>
          <a:p>
            <a:fld id="{CBABCCC1-BF11-4F37-963E-1BCD5B23FD72}"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32037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r>
              <a:rPr lang="en-US"/>
              <a:t>&lt;COURSE TITLE&gt;, &lt;TOPIC NAME&gt;</a:t>
            </a:r>
            <a:endParaRPr lang="en-IN" dirty="0"/>
          </a:p>
        </p:txBody>
      </p:sp>
      <p:sp>
        <p:nvSpPr>
          <p:cNvPr id="7" name="Slide Number Placeholder 6"/>
          <p:cNvSpPr>
            <a:spLocks noGrp="1"/>
          </p:cNvSpPr>
          <p:nvPr>
            <p:ph type="sldNum" sz="quarter" idx="12"/>
          </p:nvPr>
        </p:nvSpPr>
        <p:spPr/>
        <p:txBody>
          <a:bodyPr/>
          <a:lstStyle/>
          <a:p>
            <a:fld id="{CBABCCC1-BF11-4F37-963E-1BCD5B23FD72}"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00776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9" y="379083"/>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en-US"/>
              <a:t>&lt;COURSE TITLE&gt;, &lt;TOPIC NAME&gt;</a:t>
            </a:r>
            <a:endParaRPr lang="en-IN" dirty="0"/>
          </a:p>
        </p:txBody>
      </p:sp>
      <p:sp>
        <p:nvSpPr>
          <p:cNvPr id="6" name="Slide Number Placeholder 5"/>
          <p:cNvSpPr>
            <a:spLocks noGrp="1"/>
          </p:cNvSpPr>
          <p:nvPr>
            <p:ph type="sldNum" sz="quarter" idx="4"/>
          </p:nvPr>
        </p:nvSpPr>
        <p:spPr>
          <a:xfrm>
            <a:off x="5690490" y="6291139"/>
            <a:ext cx="811019" cy="503578"/>
          </a:xfrm>
          <a:prstGeom prst="rect">
            <a:avLst/>
          </a:prstGeom>
        </p:spPr>
        <p:txBody>
          <a:bodyPr vert="horz" lIns="91440" tIns="45720" rIns="91440" bIns="45720" rtlCol="0" anchor="t"/>
          <a:lstStyle>
            <a:lvl1pPr algn="ctr">
              <a:defRPr sz="2200">
                <a:solidFill>
                  <a:schemeClr val="accent1"/>
                </a:solidFill>
              </a:defRPr>
            </a:lvl1pPr>
          </a:lstStyle>
          <a:p>
            <a:fld id="{CBABCCC1-BF11-4F37-963E-1BCD5B23FD72}" type="slidenum">
              <a:rPr lang="en-IN" smtClean="0"/>
              <a:pPr/>
              <a:t>‹#›</a:t>
            </a:fld>
            <a:endParaRPr lang="en-IN"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9" name="Picture 8" descr="Icon&#10;&#10;Description automatically generated with medium confidence">
            <a:extLst>
              <a:ext uri="{FF2B5EF4-FFF2-40B4-BE49-F238E27FC236}">
                <a16:creationId xmlns:a16="http://schemas.microsoft.com/office/drawing/2014/main" id="{D33DD7EC-6054-A5D7-0F93-3916702EC90E}"/>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7444" y="32699"/>
            <a:ext cx="1218935" cy="500985"/>
          </a:xfrm>
          <a:prstGeom prst="rect">
            <a:avLst/>
          </a:prstGeom>
        </p:spPr>
      </p:pic>
      <p:pic>
        <p:nvPicPr>
          <p:cNvPr id="12" name="Picture 11">
            <a:extLst>
              <a:ext uri="{FF2B5EF4-FFF2-40B4-BE49-F238E27FC236}">
                <a16:creationId xmlns:a16="http://schemas.microsoft.com/office/drawing/2014/main" id="{DB6D7A70-9470-38A5-6785-933F5C089234}"/>
              </a:ext>
            </a:extLst>
          </p:cNvPr>
          <p:cNvPicPr>
            <a:picLocks noChangeAspect="1"/>
          </p:cNvPicPr>
          <p:nvPr userDrawn="1"/>
        </p:nvPicPr>
        <p:blipFill rotWithShape="1">
          <a:blip r:embed="rId15" cstate="print">
            <a:extLst>
              <a:ext uri="{28A0092B-C50C-407E-A947-70E740481C1C}">
                <a14:useLocalDpi xmlns:a14="http://schemas.microsoft.com/office/drawing/2010/main" val="0"/>
              </a:ext>
            </a:extLst>
          </a:blip>
          <a:srcRect l="4360" t="18054" b="50110"/>
          <a:stretch/>
        </p:blipFill>
        <p:spPr>
          <a:xfrm>
            <a:off x="1451579" y="6373097"/>
            <a:ext cx="2912198" cy="351077"/>
          </a:xfrm>
          <a:prstGeom prst="rect">
            <a:avLst/>
          </a:prstGeom>
        </p:spPr>
      </p:pic>
      <p:pic>
        <p:nvPicPr>
          <p:cNvPr id="14" name="Picture 13" descr="Text&#10;&#10;Description automatically generated with medium confidence">
            <a:extLst>
              <a:ext uri="{FF2B5EF4-FFF2-40B4-BE49-F238E27FC236}">
                <a16:creationId xmlns:a16="http://schemas.microsoft.com/office/drawing/2014/main" id="{A51BE3ED-273E-B0A1-FC3A-EE01E1A92D27}"/>
              </a:ext>
            </a:extLst>
          </p:cNvPr>
          <p:cNvPicPr>
            <a:picLocks noChangeAspect="1"/>
          </p:cNvPicPr>
          <p:nvPr userDrawn="1"/>
        </p:nvPicPr>
        <p:blipFill rotWithShape="1">
          <a:blip r:embed="rId16" cstate="print">
            <a:extLst>
              <a:ext uri="{28A0092B-C50C-407E-A947-70E740481C1C}">
                <a14:useLocalDpi xmlns:a14="http://schemas.microsoft.com/office/drawing/2010/main" val="0"/>
              </a:ext>
            </a:extLst>
          </a:blip>
          <a:srcRect t="53957" r="20929" b="13232"/>
          <a:stretch/>
        </p:blipFill>
        <p:spPr>
          <a:xfrm>
            <a:off x="8825503" y="6373097"/>
            <a:ext cx="2229351" cy="335027"/>
          </a:xfrm>
          <a:prstGeom prst="rect">
            <a:avLst/>
          </a:prstGeom>
        </p:spPr>
      </p:pic>
    </p:spTree>
    <p:extLst>
      <p:ext uri="{BB962C8B-B14F-4D97-AF65-F5344CB8AC3E}">
        <p14:creationId xmlns:p14="http://schemas.microsoft.com/office/powerpoint/2010/main" val="31983802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electronicsmcqs.com/voltage/mcqs-on-voltage-questions-and-answer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16"/>
          <p:cNvPicPr preferRelativeResize="0"/>
          <p:nvPr/>
        </p:nvPicPr>
        <p:blipFill>
          <a:blip r:embed="rId3">
            <a:extLst>
              <a:ext uri="{28A0092B-C50C-407E-A947-70E740481C1C}">
                <a14:useLocalDpi xmlns:a14="http://schemas.microsoft.com/office/drawing/2010/main" val="0"/>
              </a:ext>
            </a:extLst>
          </a:blip>
          <a:stretch>
            <a:fillRect/>
          </a:stretch>
        </p:blipFill>
        <p:spPr>
          <a:xfrm>
            <a:off x="62392" y="167951"/>
            <a:ext cx="6170855" cy="6111678"/>
          </a:xfrm>
          <a:prstGeom prst="rect">
            <a:avLst/>
          </a:prstGeom>
          <a:noFill/>
          <a:ln>
            <a:noFill/>
          </a:ln>
        </p:spPr>
      </p:pic>
      <p:sp>
        <p:nvSpPr>
          <p:cNvPr id="476" name="Google Shape;476;p16"/>
          <p:cNvSpPr txBox="1"/>
          <p:nvPr/>
        </p:nvSpPr>
        <p:spPr>
          <a:xfrm>
            <a:off x="4243062" y="3131884"/>
            <a:ext cx="7948938" cy="1938952"/>
          </a:xfrm>
          <a:prstGeom prst="rect">
            <a:avLst/>
          </a:prstGeom>
          <a:noFill/>
          <a:ln>
            <a:noFill/>
          </a:ln>
        </p:spPr>
        <p:txBody>
          <a:bodyPr spcFirstLastPara="1" wrap="square" lIns="91425" tIns="45700" rIns="91425" bIns="45700" anchor="t" anchorCtr="0">
            <a:spAutoFit/>
          </a:bodyPr>
          <a:lstStyle/>
          <a:p>
            <a:pPr marR="0" lvl="0" indent="0" algn="ctr">
              <a:spcBef>
                <a:spcPts val="0"/>
              </a:spcBef>
              <a:spcAft>
                <a:spcPts val="0"/>
              </a:spcAft>
              <a:buNone/>
            </a:pPr>
            <a:r>
              <a:rPr lang="en-US" sz="2800" b="1" dirty="0">
                <a:solidFill>
                  <a:srgbClr val="C00000"/>
                </a:solidFill>
                <a:cs typeface="Poppins" pitchFamily="2" charset="77"/>
              </a:rPr>
              <a:t>BASIC ELECTRICAL &amp; ELCTRONIC CIRCUITS (BEC)</a:t>
            </a:r>
          </a:p>
          <a:p>
            <a:pPr marR="0" lvl="0" indent="0" algn="ctr">
              <a:spcBef>
                <a:spcPts val="0"/>
              </a:spcBef>
              <a:spcAft>
                <a:spcPts val="0"/>
              </a:spcAft>
              <a:buNone/>
            </a:pPr>
            <a:r>
              <a:rPr lang="en-US" sz="2800" b="1" dirty="0">
                <a:solidFill>
                  <a:srgbClr val="C00000"/>
                </a:solidFill>
                <a:cs typeface="Poppins" pitchFamily="2" charset="77"/>
              </a:rPr>
              <a:t>COURSE CODE : 23EC1203</a:t>
            </a:r>
            <a:r>
              <a:rPr lang="en-US" sz="3200" b="1" dirty="0">
                <a:solidFill>
                  <a:srgbClr val="C00000"/>
                </a:solidFill>
                <a:cs typeface="Poppins" pitchFamily="2" charset="77"/>
                <a:sym typeface="BioRhyme ExtraBold"/>
              </a:rPr>
              <a:t> </a:t>
            </a:r>
          </a:p>
          <a:p>
            <a:pPr marR="0" lvl="0" indent="0" algn="ctr">
              <a:spcBef>
                <a:spcPts val="0"/>
              </a:spcBef>
              <a:spcAft>
                <a:spcPts val="0"/>
              </a:spcAft>
              <a:buNone/>
            </a:pPr>
            <a:r>
              <a:rPr lang="en-US" sz="2800" b="1" cap="all" dirty="0">
                <a:ln/>
                <a:solidFill>
                  <a:srgbClr val="C00000"/>
                </a:solidFill>
                <a:effectLst/>
                <a:cs typeface="Poppins" panose="00000500000000000000" pitchFamily="2" charset="0"/>
              </a:rPr>
              <a:t>Analog and Digital ICs</a:t>
            </a:r>
            <a:endParaRPr lang="en-US" sz="2800" b="1" dirty="0">
              <a:solidFill>
                <a:srgbClr val="C00000"/>
              </a:solidFill>
              <a:effectLst/>
              <a:cs typeface="Poppins" panose="00000500000000000000" pitchFamily="2" charset="0"/>
            </a:endParaRPr>
          </a:p>
        </p:txBody>
      </p:sp>
      <p:sp>
        <p:nvSpPr>
          <p:cNvPr id="19" name="Rectangle: Rounded Corners 18">
            <a:extLst>
              <a:ext uri="{FF2B5EF4-FFF2-40B4-BE49-F238E27FC236}">
                <a16:creationId xmlns:a16="http://schemas.microsoft.com/office/drawing/2014/main" id="{B9F0C376-F4D3-1950-3474-EFF28411BDC6}"/>
              </a:ext>
            </a:extLst>
          </p:cNvPr>
          <p:cNvSpPr/>
          <p:nvPr/>
        </p:nvSpPr>
        <p:spPr>
          <a:xfrm>
            <a:off x="6287807" y="1913706"/>
            <a:ext cx="4486331" cy="574765"/>
          </a:xfrm>
          <a:prstGeom prst="roundRect">
            <a:avLst/>
          </a:prstGeom>
          <a:solidFill>
            <a:schemeClr val="bg1">
              <a:alpha val="6000"/>
            </a:schemeClr>
          </a:solidFill>
          <a:ln>
            <a:solidFill>
              <a:srgbClr val="C00000"/>
            </a:solidFill>
          </a:ln>
          <a:effectLst>
            <a:innerShdw blurRad="114300">
              <a:schemeClr val="bg1">
                <a:lumMod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5" name="Google Shape;475;p16"/>
          <p:cNvSpPr txBox="1"/>
          <p:nvPr/>
        </p:nvSpPr>
        <p:spPr>
          <a:xfrm>
            <a:off x="6233250" y="1880470"/>
            <a:ext cx="4595447" cy="646290"/>
          </a:xfrm>
          <a:prstGeom prst="rect">
            <a:avLst/>
          </a:prstGeom>
          <a:noFill/>
          <a:ln>
            <a:noFill/>
          </a:ln>
          <a:effectLst/>
        </p:spPr>
        <p:txBody>
          <a:bodyPr spcFirstLastPara="1" wrap="square" lIns="91425" tIns="45700" rIns="91425" bIns="45700" anchor="t" anchorCtr="0">
            <a:spAutoFit/>
          </a:bodyPr>
          <a:lstStyle/>
          <a:p>
            <a:pPr algn="ctr"/>
            <a:r>
              <a:rPr lang="en-US" sz="3600" dirty="0">
                <a:solidFill>
                  <a:srgbClr val="C00000"/>
                </a:solidFill>
                <a:cs typeface="Poppins" pitchFamily="2" charset="77"/>
              </a:rPr>
              <a:t>Department of BES-II</a:t>
            </a:r>
          </a:p>
        </p:txBody>
      </p:sp>
      <p:sp>
        <p:nvSpPr>
          <p:cNvPr id="8" name="Google Shape;502;p17">
            <a:extLst>
              <a:ext uri="{FF2B5EF4-FFF2-40B4-BE49-F238E27FC236}">
                <a16:creationId xmlns:a16="http://schemas.microsoft.com/office/drawing/2014/main" id="{7153E61F-4441-DBE3-3DFF-6E9EF6C48D23}"/>
              </a:ext>
            </a:extLst>
          </p:cNvPr>
          <p:cNvSpPr/>
          <p:nvPr/>
        </p:nvSpPr>
        <p:spPr>
          <a:xfrm>
            <a:off x="7099972" y="5511484"/>
            <a:ext cx="2286623" cy="453054"/>
          </a:xfrm>
          <a:prstGeom prst="roundRect">
            <a:avLst>
              <a:gd name="adj" fmla="val 35613"/>
            </a:avLst>
          </a:prstGeom>
          <a:solidFill>
            <a:srgbClr val="C00000"/>
          </a:solidFill>
          <a:ln>
            <a:noFill/>
          </a:ln>
          <a:effectLst>
            <a:outerShdw blurRad="190500" sx="102000" sy="102000" algn="ctr"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a:solidFill>
                  <a:schemeClr val="lt1"/>
                </a:solidFill>
                <a:ea typeface="Calibri"/>
                <a:cs typeface="Poppins" panose="00000500000000000000" pitchFamily="2" charset="0"/>
                <a:sym typeface="Calibri"/>
              </a:rPr>
              <a:t>L-11</a:t>
            </a:r>
            <a:endParaRPr sz="2400" dirty="0">
              <a:solidFill>
                <a:schemeClr val="lt1"/>
              </a:solidFill>
              <a:ea typeface="Calibri"/>
              <a:cs typeface="Poppins" panose="00000500000000000000" pitchFamily="2" charset="0"/>
              <a:sym typeface="Calibri"/>
            </a:endParaRPr>
          </a:p>
        </p:txBody>
      </p:sp>
      <p:sp>
        <p:nvSpPr>
          <p:cNvPr id="33" name="Rectangle 32">
            <a:extLst>
              <a:ext uri="{FF2B5EF4-FFF2-40B4-BE49-F238E27FC236}">
                <a16:creationId xmlns:a16="http://schemas.microsoft.com/office/drawing/2014/main" id="{A2BDCC77-0491-FC57-401C-380586D8ED1D}"/>
              </a:ext>
            </a:extLst>
          </p:cNvPr>
          <p:cNvSpPr/>
          <p:nvPr/>
        </p:nvSpPr>
        <p:spPr>
          <a:xfrm>
            <a:off x="0" y="6812281"/>
            <a:ext cx="12192000" cy="45719"/>
          </a:xfrm>
          <a:prstGeom prst="rect">
            <a:avLst/>
          </a:prstGeom>
          <a:solidFill>
            <a:srgbClr val="BA25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8D9C68F-2EE2-5410-B640-4F43BF92A6C1}"/>
              </a:ext>
            </a:extLst>
          </p:cNvPr>
          <p:cNvSpPr/>
          <p:nvPr/>
        </p:nvSpPr>
        <p:spPr>
          <a:xfrm>
            <a:off x="0" y="0"/>
            <a:ext cx="12192000" cy="45719"/>
          </a:xfrm>
          <a:prstGeom prst="rect">
            <a:avLst/>
          </a:prstGeom>
          <a:solidFill>
            <a:srgbClr val="BA25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18B84F3E-0BAB-4FEE-A20F-074E440ADCC6}"/>
              </a:ext>
            </a:extLst>
          </p:cNvPr>
          <p:cNvSpPr/>
          <p:nvPr/>
        </p:nvSpPr>
        <p:spPr>
          <a:xfrm>
            <a:off x="1687134" y="891247"/>
            <a:ext cx="9147998" cy="721555"/>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ACTIVITIES/ CASE STUDIES/ IMPORTANT FACTS RELATED TO THE SESSION</a:t>
            </a:r>
          </a:p>
        </p:txBody>
      </p:sp>
      <p:pic>
        <p:nvPicPr>
          <p:cNvPr id="31" name="Picture 2" descr="KL Deemed to be University Logo"/>
          <p:cNvPicPr>
            <a:picLocks noChangeAspect="1" noChangeArrowheads="1"/>
          </p:cNvPicPr>
          <p:nvPr/>
        </p:nvPicPr>
        <p:blipFill>
          <a:blip r:embed="rId2"/>
          <a:srcRect/>
          <a:stretch>
            <a:fillRect/>
          </a:stretch>
        </p:blipFill>
        <p:spPr bwMode="auto">
          <a:xfrm>
            <a:off x="0" y="0"/>
            <a:ext cx="1990725" cy="600076"/>
          </a:xfrm>
          <a:prstGeom prst="rect">
            <a:avLst/>
          </a:prstGeom>
          <a:noFill/>
        </p:spPr>
      </p:pic>
      <p:sp>
        <p:nvSpPr>
          <p:cNvPr id="17" name="TextBox 16"/>
          <p:cNvSpPr txBox="1"/>
          <p:nvPr/>
        </p:nvSpPr>
        <p:spPr>
          <a:xfrm>
            <a:off x="-269727" y="2399690"/>
            <a:ext cx="4226131" cy="4801314"/>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1026" name="Picture 2" descr="The Operational Amplifier used as an Amplifier - A Simple Explanation">
            <a:extLst>
              <a:ext uri="{FF2B5EF4-FFF2-40B4-BE49-F238E27FC236}">
                <a16:creationId xmlns:a16="http://schemas.microsoft.com/office/drawing/2014/main" id="{CFC38A1E-D7E3-A691-3409-ACA5FF292E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0686" y="2100165"/>
            <a:ext cx="4690860" cy="30876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71C53B2-DD95-1C30-2F22-3D1E1D3350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71546" y="2100165"/>
            <a:ext cx="6098118" cy="30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14634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54D31061-350D-4864-BF25-E3C3C4699CDC}"/>
              </a:ext>
            </a:extLst>
          </p:cNvPr>
          <p:cNvSpPr/>
          <p:nvPr/>
        </p:nvSpPr>
        <p:spPr>
          <a:xfrm>
            <a:off x="3388593" y="971970"/>
            <a:ext cx="5475773" cy="56010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EXAMPLES</a:t>
            </a:r>
          </a:p>
        </p:txBody>
      </p:sp>
      <p:pic>
        <p:nvPicPr>
          <p:cNvPr id="12" name="Picture 2" descr="KL Deemed to be University Logo"/>
          <p:cNvPicPr>
            <a:picLocks noChangeAspect="1" noChangeArrowheads="1"/>
          </p:cNvPicPr>
          <p:nvPr/>
        </p:nvPicPr>
        <p:blipFill>
          <a:blip r:embed="rId2"/>
          <a:srcRect/>
          <a:stretch>
            <a:fillRect/>
          </a:stretch>
        </p:blipFill>
        <p:spPr bwMode="auto">
          <a:xfrm>
            <a:off x="0" y="0"/>
            <a:ext cx="1990725" cy="600076"/>
          </a:xfrm>
          <a:prstGeom prst="rect">
            <a:avLst/>
          </a:prstGeom>
          <a:noFill/>
        </p:spPr>
      </p:pic>
      <p:sp>
        <p:nvSpPr>
          <p:cNvPr id="13" name="TextBox 12"/>
          <p:cNvSpPr txBox="1"/>
          <p:nvPr/>
        </p:nvSpPr>
        <p:spPr>
          <a:xfrm>
            <a:off x="-974183" y="6868198"/>
            <a:ext cx="7492015" cy="4801314"/>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2050" name="Picture 2" descr="1. Public Addressing System">
            <a:extLst>
              <a:ext uri="{FF2B5EF4-FFF2-40B4-BE49-F238E27FC236}">
                <a16:creationId xmlns:a16="http://schemas.microsoft.com/office/drawing/2014/main" id="{73A71E86-8296-8B4D-985B-3FAB5134EB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4602" y="2039905"/>
            <a:ext cx="6477000" cy="17145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BCD337D-096D-EC26-2B12-C44D5AE7B8E2}"/>
              </a:ext>
            </a:extLst>
          </p:cNvPr>
          <p:cNvSpPr txBox="1"/>
          <p:nvPr/>
        </p:nvSpPr>
        <p:spPr>
          <a:xfrm>
            <a:off x="8043992" y="1856791"/>
            <a:ext cx="4001827" cy="2308324"/>
          </a:xfrm>
          <a:prstGeom prst="rect">
            <a:avLst/>
          </a:prstGeom>
          <a:noFill/>
        </p:spPr>
        <p:txBody>
          <a:bodyPr wrap="square" rtlCol="0">
            <a:spAutoFit/>
          </a:bodyPr>
          <a:lstStyle/>
          <a:p>
            <a:pPr algn="just"/>
            <a:r>
              <a:rPr lang="en-US" dirty="0"/>
              <a:t>Analog ICs are used as Amplifiers in this example. Analog ICs manipulate signals representing physical quantities like sound, light, temperature, or pressure. They facilitate tasks such as amplification, filtering, modulation, and signal processing in numerous electronic devices.</a:t>
            </a:r>
            <a:endParaRPr lang="en-IN" dirty="0"/>
          </a:p>
        </p:txBody>
      </p:sp>
      <p:pic>
        <p:nvPicPr>
          <p:cNvPr id="2054" name="Picture 6" descr="COMPLEX STANDARD COMPONENTS">
            <a:extLst>
              <a:ext uri="{FF2B5EF4-FFF2-40B4-BE49-F238E27FC236}">
                <a16:creationId xmlns:a16="http://schemas.microsoft.com/office/drawing/2014/main" id="{082747D8-625D-068C-2CF4-87EFEB53BD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4602" y="3754405"/>
            <a:ext cx="3810000" cy="23812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7F0A9E4-1CDF-BEF1-6862-6EB013109B93}"/>
              </a:ext>
            </a:extLst>
          </p:cNvPr>
          <p:cNvSpPr txBox="1"/>
          <p:nvPr/>
        </p:nvSpPr>
        <p:spPr>
          <a:xfrm>
            <a:off x="5174602" y="4262231"/>
            <a:ext cx="5475773" cy="1754326"/>
          </a:xfrm>
          <a:prstGeom prst="rect">
            <a:avLst/>
          </a:prstGeom>
          <a:noFill/>
        </p:spPr>
        <p:txBody>
          <a:bodyPr wrap="square" rtlCol="0">
            <a:spAutoFit/>
          </a:bodyPr>
          <a:lstStyle/>
          <a:p>
            <a:pPr algn="just"/>
            <a:r>
              <a:rPr lang="en-IN" dirty="0"/>
              <a:t>Digital ICs perform operations based on binary logic, enabling precise handling and manipulation of digital data. Digital ICs include microprocessors, microcontrollers, memory chips (like RAM and ROM), logic gates (AND, OR, NOT, etc.), and specialized digital signal processing (DSP) chips.</a:t>
            </a:r>
          </a:p>
        </p:txBody>
      </p:sp>
    </p:spTree>
    <p:extLst>
      <p:ext uri="{BB962C8B-B14F-4D97-AF65-F5344CB8AC3E}">
        <p14:creationId xmlns:p14="http://schemas.microsoft.com/office/powerpoint/2010/main" val="12696293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01FA19A5-9588-483E-843E-C76873B71790}"/>
              </a:ext>
            </a:extLst>
          </p:cNvPr>
          <p:cNvSpPr/>
          <p:nvPr/>
        </p:nvSpPr>
        <p:spPr>
          <a:xfrm>
            <a:off x="2919046" y="971970"/>
            <a:ext cx="6414867" cy="56010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SUMMARY</a:t>
            </a:r>
          </a:p>
        </p:txBody>
      </p:sp>
      <p:pic>
        <p:nvPicPr>
          <p:cNvPr id="17" name="Picture 2" descr="KL Deemed to be University Logo"/>
          <p:cNvPicPr>
            <a:picLocks noChangeAspect="1" noChangeArrowheads="1"/>
          </p:cNvPicPr>
          <p:nvPr/>
        </p:nvPicPr>
        <p:blipFill>
          <a:blip r:embed="rId2"/>
          <a:srcRect/>
          <a:stretch>
            <a:fillRect/>
          </a:stretch>
        </p:blipFill>
        <p:spPr bwMode="auto">
          <a:xfrm>
            <a:off x="0" y="0"/>
            <a:ext cx="1990725" cy="600076"/>
          </a:xfrm>
          <a:prstGeom prst="rect">
            <a:avLst/>
          </a:prstGeom>
          <a:noFill/>
        </p:spPr>
      </p:pic>
      <p:sp>
        <p:nvSpPr>
          <p:cNvPr id="18" name="TextBox 17"/>
          <p:cNvSpPr txBox="1"/>
          <p:nvPr/>
        </p:nvSpPr>
        <p:spPr>
          <a:xfrm>
            <a:off x="1344469" y="2147764"/>
            <a:ext cx="10086536" cy="2308324"/>
          </a:xfrm>
          <a:prstGeom prst="rect">
            <a:avLst/>
          </a:prstGeom>
          <a:noFill/>
        </p:spPr>
        <p:txBody>
          <a:bodyPr wrap="square" rtlCol="0">
            <a:spAutoFit/>
          </a:bodyPr>
          <a:lstStyle/>
          <a:p>
            <a:r>
              <a:rPr lang="en-US" dirty="0"/>
              <a:t>Analog Integrated Circuits (ICs) are electronic circuits that process continuous signals. They handle information that varies smoothly and can take on any value within a range. Examples of analog ICs include operational amplifiers (op-amps), voltage regulators, and audio amplifiers.</a:t>
            </a:r>
          </a:p>
          <a:p>
            <a:endParaRPr lang="en-US" dirty="0"/>
          </a:p>
          <a:p>
            <a:r>
              <a:rPr lang="en-US" dirty="0"/>
              <a:t>Digital Integrated Circuits (ICs) are electronic circuits that process discrete signals or information represented as a sequence of numbers. They operate with distinct states, typically represented as 0s and 1s (binary). Examples of digital ICs include microprocessors, memory chips (like RAM and ROM), and logic gates (such as AND, OR, and NOT gates).</a:t>
            </a:r>
          </a:p>
        </p:txBody>
      </p:sp>
    </p:spTree>
    <p:extLst>
      <p:ext uri="{BB962C8B-B14F-4D97-AF65-F5344CB8AC3E}">
        <p14:creationId xmlns:p14="http://schemas.microsoft.com/office/powerpoint/2010/main" val="425497840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ED7FD29D-BBDE-078E-D487-E57247CDB50D}"/>
              </a:ext>
            </a:extLst>
          </p:cNvPr>
          <p:cNvSpPr/>
          <p:nvPr/>
        </p:nvSpPr>
        <p:spPr>
          <a:xfrm>
            <a:off x="3390636" y="434323"/>
            <a:ext cx="5410728" cy="412293"/>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SELF-ASSESSMENT QUESTIONS</a:t>
            </a:r>
          </a:p>
        </p:txBody>
      </p:sp>
      <p:sp>
        <p:nvSpPr>
          <p:cNvPr id="7" name="Google Shape;502;p17">
            <a:extLst>
              <a:ext uri="{FF2B5EF4-FFF2-40B4-BE49-F238E27FC236}">
                <a16:creationId xmlns:a16="http://schemas.microsoft.com/office/drawing/2014/main" id="{AE3D0AA7-0A5F-7BD6-7BC7-1D38F326B8B4}"/>
              </a:ext>
            </a:extLst>
          </p:cNvPr>
          <p:cNvSpPr/>
          <p:nvPr/>
        </p:nvSpPr>
        <p:spPr>
          <a:xfrm>
            <a:off x="1026828" y="1071051"/>
            <a:ext cx="10172210" cy="710244"/>
          </a:xfrm>
          <a:prstGeom prst="roundRect">
            <a:avLst>
              <a:gd name="adj" fmla="val 35613"/>
            </a:avLst>
          </a:prstGeom>
          <a:solidFill>
            <a:srgbClr val="E84845"/>
          </a:solidFill>
          <a:ln>
            <a:noFill/>
          </a:ln>
          <a:effectLst>
            <a:outerShdw blurRad="190500" sx="102000" sy="102000" algn="ctr" rotWithShape="0">
              <a:srgbClr val="000000">
                <a:alpha val="24705"/>
              </a:srgbClr>
            </a:outerShdw>
          </a:effectLst>
        </p:spPr>
        <p:txBody>
          <a:bodyPr spcFirstLastPara="1" wrap="square" lIns="91425" tIns="45700" rIns="91425" bIns="45700" anchor="ctr" anchorCtr="0">
            <a:noAutofit/>
          </a:bodyPr>
          <a:lstStyle/>
          <a:p>
            <a:r>
              <a:rPr lang="en-US" b="1" dirty="0">
                <a:solidFill>
                  <a:schemeClr val="bg1"/>
                </a:solidFill>
              </a:rPr>
              <a:t>1.The Input or Output </a:t>
            </a:r>
            <a:r>
              <a:rPr lang="en-US" b="1" dirty="0">
                <a:solidFill>
                  <a:schemeClr val="bg1"/>
                </a:solidFill>
                <a:hlinkClick r:id="rId2">
                  <a:extLst>
                    <a:ext uri="{A12FA001-AC4F-418D-AE19-62706E023703}">
                      <ahyp:hlinkClr xmlns:ahyp="http://schemas.microsoft.com/office/drawing/2018/hyperlinkcolor" val="tx"/>
                    </a:ext>
                  </a:extLst>
                </a:hlinkClick>
              </a:rPr>
              <a:t>voltages</a:t>
            </a:r>
            <a:r>
              <a:rPr lang="en-US" b="1" dirty="0">
                <a:solidFill>
                  <a:schemeClr val="bg1"/>
                </a:solidFill>
              </a:rPr>
              <a:t> are limited </a:t>
            </a:r>
            <a:r>
              <a:rPr lang="en-US" b="1" dirty="0" err="1">
                <a:solidFill>
                  <a:schemeClr val="bg1"/>
                </a:solidFill>
              </a:rPr>
              <a:t>upto</a:t>
            </a:r>
            <a:r>
              <a:rPr lang="en-US" b="1" dirty="0">
                <a:solidFill>
                  <a:schemeClr val="bg1"/>
                </a:solidFill>
              </a:rPr>
              <a:t> two levels (Low or High) of ___________ ICs.</a:t>
            </a:r>
            <a:endParaRPr lang="en-US" dirty="0">
              <a:solidFill>
                <a:schemeClr val="bg1"/>
              </a:solidFill>
            </a:endParaRPr>
          </a:p>
          <a:p>
            <a:endParaRPr lang="en-US" dirty="0"/>
          </a:p>
        </p:txBody>
      </p:sp>
      <p:sp>
        <p:nvSpPr>
          <p:cNvPr id="11" name="Rounded Rectangle 17">
            <a:extLst>
              <a:ext uri="{FF2B5EF4-FFF2-40B4-BE49-F238E27FC236}">
                <a16:creationId xmlns:a16="http://schemas.microsoft.com/office/drawing/2014/main" id="{5D8B791C-9B35-CF16-C192-D202E0DB9A60}"/>
              </a:ext>
            </a:extLst>
          </p:cNvPr>
          <p:cNvSpPr/>
          <p:nvPr/>
        </p:nvSpPr>
        <p:spPr>
          <a:xfrm>
            <a:off x="1026828" y="1977905"/>
            <a:ext cx="2901705" cy="1645828"/>
          </a:xfrm>
          <a:prstGeom prst="round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a:t>a. Analog</a:t>
            </a:r>
          </a:p>
          <a:p>
            <a:r>
              <a:rPr lang="en-US" sz="1600" b="1" dirty="0"/>
              <a:t>b. Digital</a:t>
            </a:r>
          </a:p>
          <a:p>
            <a:r>
              <a:rPr lang="en-US" sz="1600" b="1" dirty="0"/>
              <a:t>c. Linear</a:t>
            </a:r>
          </a:p>
          <a:p>
            <a:r>
              <a:rPr lang="en-US" sz="1600" b="1" dirty="0"/>
              <a:t>d. Non-Linear</a:t>
            </a:r>
          </a:p>
          <a:p>
            <a:r>
              <a:rPr lang="en-US" sz="1600" b="1" dirty="0"/>
              <a:t>Answer: b</a:t>
            </a:r>
            <a:endParaRPr lang="en-US" sz="1600" dirty="0"/>
          </a:p>
        </p:txBody>
      </p:sp>
      <p:sp>
        <p:nvSpPr>
          <p:cNvPr id="13" name="Google Shape;502;p17">
            <a:extLst>
              <a:ext uri="{FF2B5EF4-FFF2-40B4-BE49-F238E27FC236}">
                <a16:creationId xmlns:a16="http://schemas.microsoft.com/office/drawing/2014/main" id="{BB41B87C-BE5F-4BF2-531D-57DC21D1A451}"/>
              </a:ext>
            </a:extLst>
          </p:cNvPr>
          <p:cNvSpPr/>
          <p:nvPr/>
        </p:nvSpPr>
        <p:spPr>
          <a:xfrm>
            <a:off x="1009895" y="3722038"/>
            <a:ext cx="10172210" cy="710244"/>
          </a:xfrm>
          <a:prstGeom prst="roundRect">
            <a:avLst>
              <a:gd name="adj" fmla="val 35613"/>
            </a:avLst>
          </a:prstGeom>
          <a:solidFill>
            <a:srgbClr val="E84845"/>
          </a:solidFill>
          <a:ln>
            <a:noFill/>
          </a:ln>
          <a:effectLst>
            <a:outerShdw blurRad="190500" sx="102000" sy="102000" algn="ctr" rotWithShape="0">
              <a:srgbClr val="000000">
                <a:alpha val="24705"/>
              </a:srgbClr>
            </a:outerShdw>
          </a:effectLst>
        </p:spPr>
        <p:txBody>
          <a:bodyPr spcFirstLastPara="1" wrap="square" lIns="91425" tIns="45700" rIns="91425" bIns="45700" anchor="ctr" anchorCtr="0">
            <a:noAutofit/>
          </a:bodyPr>
          <a:lstStyle/>
          <a:p>
            <a:pPr marL="342900" lvl="0" indent="-342900">
              <a:buFont typeface="+mj-lt"/>
              <a:buAutoNum type="arabicPeriod" startAt="2"/>
            </a:pPr>
            <a:r>
              <a:rPr lang="en-US" b="1" dirty="0">
                <a:solidFill>
                  <a:schemeClr val="bg1"/>
                </a:solidFill>
              </a:rPr>
              <a:t>The inputs of Linear or Analog Integrated Circuits (LIC) is ___________ to the Outputs.</a:t>
            </a:r>
            <a:endParaRPr sz="1600" dirty="0">
              <a:solidFill>
                <a:schemeClr val="bg1"/>
              </a:solidFill>
              <a:latin typeface="Poppins" panose="00000500000000000000" pitchFamily="2" charset="0"/>
              <a:ea typeface="Calibri"/>
              <a:cs typeface="Poppins" panose="00000500000000000000" pitchFamily="2" charset="0"/>
              <a:sym typeface="Calibri"/>
            </a:endParaRPr>
          </a:p>
        </p:txBody>
      </p:sp>
      <p:sp>
        <p:nvSpPr>
          <p:cNvPr id="14" name="Rounded Rectangle 17">
            <a:extLst>
              <a:ext uri="{FF2B5EF4-FFF2-40B4-BE49-F238E27FC236}">
                <a16:creationId xmlns:a16="http://schemas.microsoft.com/office/drawing/2014/main" id="{7E00138C-2256-5D01-E821-A57ADA3BBCB0}"/>
              </a:ext>
            </a:extLst>
          </p:cNvPr>
          <p:cNvSpPr/>
          <p:nvPr/>
        </p:nvSpPr>
        <p:spPr>
          <a:xfrm>
            <a:off x="1093870" y="4530587"/>
            <a:ext cx="2901705" cy="1645828"/>
          </a:xfrm>
          <a:prstGeom prst="round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p>
          <a:p>
            <a:r>
              <a:rPr lang="en-IN" dirty="0"/>
              <a:t>a. Directly Proportional</a:t>
            </a:r>
          </a:p>
          <a:p>
            <a:r>
              <a:rPr lang="en-IN" dirty="0"/>
              <a:t>b. Indirectly Proportional</a:t>
            </a:r>
            <a:br>
              <a:rPr lang="en-IN" dirty="0"/>
            </a:br>
            <a:endParaRPr lang="en-IN" dirty="0"/>
          </a:p>
          <a:p>
            <a:r>
              <a:rPr lang="en-US" b="1" dirty="0"/>
              <a:t>Answer: a</a:t>
            </a:r>
            <a:endParaRPr lang="en-US" dirty="0"/>
          </a:p>
          <a:p>
            <a:endParaRPr lang="en-IN" dirty="0"/>
          </a:p>
        </p:txBody>
      </p:sp>
      <p:pic>
        <p:nvPicPr>
          <p:cNvPr id="8" name="Picture 2" descr="KL Deemed to be University Logo"/>
          <p:cNvPicPr>
            <a:picLocks noChangeAspect="1" noChangeArrowheads="1"/>
          </p:cNvPicPr>
          <p:nvPr/>
        </p:nvPicPr>
        <p:blipFill>
          <a:blip r:embed="rId3"/>
          <a:srcRect/>
          <a:stretch>
            <a:fillRect/>
          </a:stretch>
        </p:blipFill>
        <p:spPr bwMode="auto">
          <a:xfrm>
            <a:off x="0" y="0"/>
            <a:ext cx="1990725" cy="600076"/>
          </a:xfrm>
          <a:prstGeom prst="rect">
            <a:avLst/>
          </a:prstGeom>
          <a:noFill/>
        </p:spPr>
      </p:pic>
    </p:spTree>
    <p:extLst>
      <p:ext uri="{BB962C8B-B14F-4D97-AF65-F5344CB8AC3E}">
        <p14:creationId xmlns:p14="http://schemas.microsoft.com/office/powerpoint/2010/main" val="419276617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up)">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1" grpId="0" animBg="1"/>
      <p:bldP spid="13"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045E056E-10BD-0B9E-4ACE-A3F54C31FD9F}"/>
              </a:ext>
            </a:extLst>
          </p:cNvPr>
          <p:cNvSpPr/>
          <p:nvPr/>
        </p:nvSpPr>
        <p:spPr>
          <a:xfrm>
            <a:off x="3390636" y="1167618"/>
            <a:ext cx="5410728" cy="412293"/>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TERMINAL QUESTIONS</a:t>
            </a:r>
          </a:p>
        </p:txBody>
      </p:sp>
      <p:sp>
        <p:nvSpPr>
          <p:cNvPr id="9" name="TextBox 8"/>
          <p:cNvSpPr txBox="1"/>
          <p:nvPr/>
        </p:nvSpPr>
        <p:spPr>
          <a:xfrm>
            <a:off x="995362" y="2274838"/>
            <a:ext cx="9608234" cy="2778902"/>
          </a:xfrm>
          <a:prstGeom prst="rect">
            <a:avLst/>
          </a:prstGeom>
          <a:noFill/>
        </p:spPr>
        <p:txBody>
          <a:bodyPr wrap="square" rtlCol="0">
            <a:spAutoFit/>
          </a:bodyPr>
          <a:lstStyle/>
          <a:p>
            <a:pPr>
              <a:lnSpc>
                <a:spcPct val="200000"/>
              </a:lnSpc>
            </a:pPr>
            <a:r>
              <a:rPr lang="en-US" b="1" dirty="0"/>
              <a:t>1. Describe functionality of Analog </a:t>
            </a:r>
            <a:r>
              <a:rPr lang="en-US" b="1" dirty="0" err="1"/>
              <a:t>Ics</a:t>
            </a:r>
            <a:r>
              <a:rPr lang="en-US" b="1" dirty="0"/>
              <a:t> and Digital </a:t>
            </a:r>
            <a:r>
              <a:rPr lang="en-US" b="1" dirty="0" err="1"/>
              <a:t>Ics</a:t>
            </a:r>
            <a:r>
              <a:rPr lang="en-US" b="1" dirty="0"/>
              <a:t>.</a:t>
            </a:r>
          </a:p>
          <a:p>
            <a:pPr>
              <a:lnSpc>
                <a:spcPct val="200000"/>
              </a:lnSpc>
            </a:pPr>
            <a:r>
              <a:rPr lang="en-US" b="1" dirty="0"/>
              <a:t>2. List out differences between analog and digital </a:t>
            </a:r>
            <a:r>
              <a:rPr lang="en-US" b="1" dirty="0" err="1"/>
              <a:t>Ics</a:t>
            </a:r>
            <a:r>
              <a:rPr lang="en-US" b="1" dirty="0"/>
              <a:t>.</a:t>
            </a:r>
          </a:p>
          <a:p>
            <a:pPr marL="342900" indent="-342900">
              <a:lnSpc>
                <a:spcPct val="200000"/>
              </a:lnSpc>
            </a:pPr>
            <a:r>
              <a:rPr lang="en-US" b="1" dirty="0"/>
              <a:t>3. Discuss advantages and Disadvantages of Analog ICS.</a:t>
            </a:r>
          </a:p>
          <a:p>
            <a:pPr marL="342900" indent="-342900">
              <a:lnSpc>
                <a:spcPct val="200000"/>
              </a:lnSpc>
            </a:pPr>
            <a:r>
              <a:rPr lang="en-US" b="1" dirty="0"/>
              <a:t>4. Discuss advantages and Disadvantages of Digital ICS.</a:t>
            </a:r>
          </a:p>
          <a:p>
            <a:pPr marL="342900" indent="-342900">
              <a:lnSpc>
                <a:spcPct val="200000"/>
              </a:lnSpc>
            </a:pPr>
            <a:endParaRPr lang="en-US" b="1" dirty="0"/>
          </a:p>
        </p:txBody>
      </p:sp>
      <p:pic>
        <p:nvPicPr>
          <p:cNvPr id="10" name="Picture 2" descr="KL Deemed to be University Logo"/>
          <p:cNvPicPr>
            <a:picLocks noChangeAspect="1" noChangeArrowheads="1"/>
          </p:cNvPicPr>
          <p:nvPr/>
        </p:nvPicPr>
        <p:blipFill>
          <a:blip r:embed="rId2"/>
          <a:srcRect/>
          <a:stretch>
            <a:fillRect/>
          </a:stretch>
        </p:blipFill>
        <p:spPr bwMode="auto">
          <a:xfrm>
            <a:off x="0" y="0"/>
            <a:ext cx="1990725" cy="600076"/>
          </a:xfrm>
          <a:prstGeom prst="rect">
            <a:avLst/>
          </a:prstGeom>
          <a:noFill/>
        </p:spPr>
      </p:pic>
    </p:spTree>
    <p:extLst>
      <p:ext uri="{BB962C8B-B14F-4D97-AF65-F5344CB8AC3E}">
        <p14:creationId xmlns:p14="http://schemas.microsoft.com/office/powerpoint/2010/main" val="260207376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045E056E-10BD-0B9E-4ACE-A3F54C31FD9F}"/>
              </a:ext>
            </a:extLst>
          </p:cNvPr>
          <p:cNvSpPr/>
          <p:nvPr/>
        </p:nvSpPr>
        <p:spPr>
          <a:xfrm>
            <a:off x="1079099" y="1302851"/>
            <a:ext cx="7943744" cy="412293"/>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REFERENCES FOR FURTHER LEARNING OF THE SESSION</a:t>
            </a:r>
            <a:endParaRPr lang="en-US" sz="2400" dirty="0">
              <a:solidFill>
                <a:schemeClr val="bg1"/>
              </a:solidFill>
              <a:latin typeface="Poppins" panose="00000500000000000000" pitchFamily="2" charset="0"/>
              <a:cs typeface="Poppins" panose="00000500000000000000" pitchFamily="2" charset="0"/>
            </a:endParaRPr>
          </a:p>
        </p:txBody>
      </p:sp>
      <p:sp>
        <p:nvSpPr>
          <p:cNvPr id="9" name="TextBox 8"/>
          <p:cNvSpPr txBox="1"/>
          <p:nvPr/>
        </p:nvSpPr>
        <p:spPr>
          <a:xfrm>
            <a:off x="909789" y="2156663"/>
            <a:ext cx="9608234" cy="3367525"/>
          </a:xfrm>
          <a:prstGeom prst="rect">
            <a:avLst/>
          </a:prstGeom>
          <a:noFill/>
        </p:spPr>
        <p:txBody>
          <a:bodyPr wrap="square" rtlCol="0">
            <a:spAutoFit/>
          </a:bodyPr>
          <a:lstStyle/>
          <a:p>
            <a:pPr>
              <a:lnSpc>
                <a:spcPct val="150000"/>
              </a:lnSpc>
            </a:pPr>
            <a:r>
              <a:rPr lang="en-US" b="1" dirty="0"/>
              <a:t>Reference Books:</a:t>
            </a:r>
            <a:endParaRPr lang="en-US" dirty="0"/>
          </a:p>
          <a:p>
            <a:pPr>
              <a:lnSpc>
                <a:spcPct val="150000"/>
              </a:lnSpc>
            </a:pPr>
            <a:r>
              <a:rPr lang="en-US" dirty="0"/>
              <a:t>1. Ramakanth A. </a:t>
            </a:r>
            <a:r>
              <a:rPr lang="en-US" dirty="0" err="1"/>
              <a:t>Gayakwad</a:t>
            </a:r>
            <a:r>
              <a:rPr lang="en-US" dirty="0"/>
              <a:t>, Op-Amps &amp; Linear ICs , 4 </a:t>
            </a:r>
            <a:r>
              <a:rPr lang="en-US" dirty="0" err="1"/>
              <a:t>th</a:t>
            </a:r>
            <a:r>
              <a:rPr lang="en-US" dirty="0"/>
              <a:t> Edition , Pearson, 2017. </a:t>
            </a:r>
          </a:p>
          <a:p>
            <a:pPr>
              <a:lnSpc>
                <a:spcPct val="150000"/>
              </a:lnSpc>
            </a:pPr>
            <a:r>
              <a:rPr lang="en-US" dirty="0"/>
              <a:t>2. Sergio Franco, Design with operational amplifiers and analog integrated circuits, Mc Graw Hill Education, 3rd Edition, 2017</a:t>
            </a:r>
          </a:p>
          <a:p>
            <a:pPr>
              <a:lnSpc>
                <a:spcPct val="150000"/>
              </a:lnSpc>
            </a:pPr>
            <a:r>
              <a:rPr lang="en-US" b="1" dirty="0"/>
              <a:t>Sites and Web links:</a:t>
            </a:r>
          </a:p>
          <a:p>
            <a:pPr>
              <a:lnSpc>
                <a:spcPct val="150000"/>
              </a:lnSpc>
            </a:pPr>
            <a:r>
              <a:rPr lang="en-US" dirty="0"/>
              <a:t>1. https://www.tutorialspoint.com/digital-integratedcircuits.</a:t>
            </a:r>
          </a:p>
          <a:p>
            <a:pPr>
              <a:lnSpc>
                <a:spcPct val="150000"/>
              </a:lnSpc>
            </a:pPr>
            <a:r>
              <a:rPr lang="en-US" dirty="0"/>
              <a:t>2. https://ekeeda.com/library/electrical-engineering</a:t>
            </a:r>
          </a:p>
          <a:p>
            <a:pPr>
              <a:lnSpc>
                <a:spcPct val="150000"/>
              </a:lnSpc>
            </a:pPr>
            <a:endParaRPr lang="en-US" dirty="0"/>
          </a:p>
        </p:txBody>
      </p:sp>
      <p:pic>
        <p:nvPicPr>
          <p:cNvPr id="5" name="Picture 2" descr="KL Deemed to be University Logo"/>
          <p:cNvPicPr>
            <a:picLocks noChangeAspect="1" noChangeArrowheads="1"/>
          </p:cNvPicPr>
          <p:nvPr/>
        </p:nvPicPr>
        <p:blipFill>
          <a:blip r:embed="rId2"/>
          <a:srcRect/>
          <a:stretch>
            <a:fillRect/>
          </a:stretch>
        </p:blipFill>
        <p:spPr bwMode="auto">
          <a:xfrm>
            <a:off x="0" y="0"/>
            <a:ext cx="1990725" cy="600076"/>
          </a:xfrm>
          <a:prstGeom prst="rect">
            <a:avLst/>
          </a:prstGeom>
          <a:noFill/>
        </p:spPr>
      </p:pic>
    </p:spTree>
    <p:extLst>
      <p:ext uri="{BB962C8B-B14F-4D97-AF65-F5344CB8AC3E}">
        <p14:creationId xmlns:p14="http://schemas.microsoft.com/office/powerpoint/2010/main" val="377342044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666A907-EFFE-B36E-86A3-759F7E2EC902}"/>
              </a:ext>
            </a:extLst>
          </p:cNvPr>
          <p:cNvGrpSpPr/>
          <p:nvPr/>
        </p:nvGrpSpPr>
        <p:grpSpPr>
          <a:xfrm>
            <a:off x="2247960" y="2332796"/>
            <a:ext cx="7920111" cy="2883877"/>
            <a:chOff x="2247960" y="2332796"/>
            <a:chExt cx="7920111" cy="2883877"/>
          </a:xfrm>
        </p:grpSpPr>
        <p:sp>
          <p:nvSpPr>
            <p:cNvPr id="9" name="Rounded Rectangle 3">
              <a:extLst>
                <a:ext uri="{FF2B5EF4-FFF2-40B4-BE49-F238E27FC236}">
                  <a16:creationId xmlns:a16="http://schemas.microsoft.com/office/drawing/2014/main" id="{93458F11-E3F9-E6A0-5AC2-7F2D72039508}"/>
                </a:ext>
              </a:extLst>
            </p:cNvPr>
            <p:cNvSpPr/>
            <p:nvPr/>
          </p:nvSpPr>
          <p:spPr>
            <a:xfrm>
              <a:off x="2247960" y="2332796"/>
              <a:ext cx="7920111" cy="2883877"/>
            </a:xfrm>
            <a:prstGeom prst="roundRect">
              <a:avLst/>
            </a:prstGeom>
            <a:solidFill>
              <a:schemeClr val="accent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Poppins" pitchFamily="2" charset="77"/>
                <a:cs typeface="Poppins" pitchFamily="2" charset="77"/>
              </a:endParaRPr>
            </a:p>
            <a:p>
              <a:pPr algn="ctr"/>
              <a:endParaRPr lang="en-US" sz="2400" b="1" dirty="0">
                <a:latin typeface="Poppins" pitchFamily="2" charset="77"/>
                <a:cs typeface="Poppins" pitchFamily="2" charset="77"/>
              </a:endParaRPr>
            </a:p>
            <a:p>
              <a:pPr algn="ctr"/>
              <a:r>
                <a:rPr lang="en-US" sz="2400" b="1" dirty="0">
                  <a:latin typeface="Poppins" pitchFamily="2" charset="77"/>
                  <a:cs typeface="Poppins" pitchFamily="2" charset="77"/>
                </a:rPr>
                <a:t>THANK YOU</a:t>
              </a:r>
            </a:p>
            <a:p>
              <a:pPr algn="ctr"/>
              <a:endParaRPr lang="en-US" sz="2400" dirty="0">
                <a:latin typeface="Poppins" pitchFamily="2" charset="77"/>
                <a:cs typeface="Poppins" pitchFamily="2" charset="77"/>
              </a:endParaRPr>
            </a:p>
            <a:p>
              <a:pPr algn="ctr"/>
              <a:endParaRPr lang="en-US" sz="2400" dirty="0">
                <a:latin typeface="Poppins" pitchFamily="2" charset="77"/>
                <a:cs typeface="Poppins" pitchFamily="2" charset="77"/>
              </a:endParaRPr>
            </a:p>
            <a:p>
              <a:pPr algn="ctr"/>
              <a:endParaRPr lang="en-US" sz="2400" dirty="0">
                <a:latin typeface="Poppins" pitchFamily="2" charset="77"/>
                <a:cs typeface="Poppins" pitchFamily="2" charset="77"/>
              </a:endParaRPr>
            </a:p>
            <a:p>
              <a:pPr algn="ctr"/>
              <a:endParaRPr lang="en-US" sz="2400" dirty="0">
                <a:latin typeface="Poppins" pitchFamily="2" charset="77"/>
                <a:cs typeface="Poppins" pitchFamily="2" charset="77"/>
              </a:endParaRPr>
            </a:p>
            <a:p>
              <a:pPr lvl="0" algn="ctr"/>
              <a:r>
                <a:rPr lang="en-US" b="1" dirty="0">
                  <a:latin typeface="Poppins" pitchFamily="2" charset="77"/>
                  <a:cs typeface="Poppins" pitchFamily="2" charset="77"/>
                </a:rPr>
                <a:t>Team – </a:t>
              </a:r>
              <a:r>
                <a:rPr lang="en-US" b="1" dirty="0">
                  <a:solidFill>
                    <a:schemeClr val="bg1"/>
                  </a:solidFill>
                  <a:cs typeface="Poppins" pitchFamily="2" charset="77"/>
                </a:rPr>
                <a:t>BASIC ELECTRICAL &amp; ELCTRONIC CIRCUITS (BEC)</a:t>
              </a:r>
            </a:p>
            <a:p>
              <a:pPr algn="ctr"/>
              <a:endParaRPr lang="en-US" sz="2400" b="1" dirty="0">
                <a:latin typeface="Poppins" pitchFamily="2" charset="77"/>
                <a:cs typeface="Poppins" pitchFamily="2" charset="77"/>
              </a:endParaRPr>
            </a:p>
            <a:p>
              <a:pPr algn="ctr"/>
              <a:endParaRPr lang="en-US" sz="2400" dirty="0">
                <a:solidFill>
                  <a:schemeClr val="bg1"/>
                </a:solidFill>
                <a:latin typeface="Poppins" pitchFamily="2" charset="77"/>
                <a:cs typeface="Poppins" pitchFamily="2" charset="77"/>
              </a:endParaRPr>
            </a:p>
            <a:p>
              <a:pPr algn="ctr"/>
              <a:endParaRPr lang="en-US" sz="2400" dirty="0">
                <a:solidFill>
                  <a:schemeClr val="bg1"/>
                </a:solidFill>
                <a:latin typeface="Poppins" pitchFamily="2" charset="77"/>
                <a:cs typeface="Poppins" pitchFamily="2" charset="77"/>
              </a:endParaRPr>
            </a:p>
            <a:p>
              <a:pPr algn="ctr"/>
              <a:endParaRPr lang="en-US" sz="2400" dirty="0">
                <a:solidFill>
                  <a:schemeClr val="bg1"/>
                </a:solidFill>
                <a:latin typeface="Poppins" pitchFamily="2" charset="77"/>
                <a:cs typeface="Poppins" pitchFamily="2" charset="77"/>
              </a:endParaRPr>
            </a:p>
          </p:txBody>
        </p:sp>
        <p:pic>
          <p:nvPicPr>
            <p:cNvPr id="10" name="Picture 2" descr="KL Deemed to be University Logo">
              <a:extLst>
                <a:ext uri="{FF2B5EF4-FFF2-40B4-BE49-F238E27FC236}">
                  <a16:creationId xmlns:a16="http://schemas.microsoft.com/office/drawing/2014/main" id="{DA8E385C-8E1D-1A24-44FF-5DDDCC1BFD5E}"/>
                </a:ext>
              </a:extLst>
            </p:cNvPr>
            <p:cNvPicPr>
              <a:picLocks noChangeAspect="1" noChangeArrowheads="1"/>
            </p:cNvPicPr>
            <p:nvPr/>
          </p:nvPicPr>
          <p:blipFill>
            <a:blip r:embed="rId2" cstate="print"/>
            <a:srcRect/>
            <a:stretch>
              <a:fillRect/>
            </a:stretch>
          </p:blipFill>
          <p:spPr bwMode="auto">
            <a:xfrm>
              <a:off x="5131980" y="3092166"/>
              <a:ext cx="3235570" cy="1083212"/>
            </a:xfrm>
            <a:prstGeom prst="rect">
              <a:avLst/>
            </a:prstGeom>
            <a:noFill/>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D530E72E-233E-E443-1A84-D3CD02ECB889}"/>
              </a:ext>
            </a:extLst>
          </p:cNvPr>
          <p:cNvSpPr/>
          <p:nvPr/>
        </p:nvSpPr>
        <p:spPr>
          <a:xfrm>
            <a:off x="4471371" y="84408"/>
            <a:ext cx="3560041" cy="390698"/>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AIM OF THE SESSION</a:t>
            </a:r>
          </a:p>
        </p:txBody>
      </p:sp>
      <p:sp>
        <p:nvSpPr>
          <p:cNvPr id="5" name="TextBox 4">
            <a:extLst>
              <a:ext uri="{FF2B5EF4-FFF2-40B4-BE49-F238E27FC236}">
                <a16:creationId xmlns:a16="http://schemas.microsoft.com/office/drawing/2014/main" id="{D7C61438-200D-827A-D4DD-5B5127AFA187}"/>
              </a:ext>
            </a:extLst>
          </p:cNvPr>
          <p:cNvSpPr txBox="1"/>
          <p:nvPr/>
        </p:nvSpPr>
        <p:spPr>
          <a:xfrm>
            <a:off x="914400" y="684469"/>
            <a:ext cx="10731286" cy="796115"/>
          </a:xfrm>
          <a:prstGeom prst="rect">
            <a:avLst/>
          </a:prstGeom>
          <a:gradFill flip="none" rotWithShape="1">
            <a:gsLst>
              <a:gs pos="0">
                <a:schemeClr val="accent1">
                  <a:lumMod val="5000"/>
                  <a:lumOff val="95000"/>
                  <a:alpha val="0"/>
                </a:schemeClr>
              </a:gs>
              <a:gs pos="100000">
                <a:schemeClr val="accent1">
                  <a:lumMod val="30000"/>
                  <a:lumOff val="70000"/>
                </a:schemeClr>
              </a:gs>
            </a:gsLst>
            <a:path path="circle">
              <a:fillToRect l="50000" t="50000" r="50000" b="50000"/>
            </a:path>
            <a:tileRect/>
          </a:gradFill>
          <a:ln cap="rnd">
            <a:solidFill>
              <a:schemeClr val="accent1">
                <a:lumMod val="20000"/>
                <a:lumOff val="80000"/>
              </a:schemeClr>
            </a:solidFill>
            <a:round/>
          </a:ln>
          <a:effectLst>
            <a:outerShdw blurRad="50800" dist="38100" algn="l" rotWithShape="0">
              <a:schemeClr val="accent1">
                <a:lumMod val="40000"/>
                <a:lumOff val="60000"/>
                <a:alpha val="0"/>
              </a:schemeClr>
            </a:outerShdw>
          </a:effectLst>
        </p:spPr>
        <p:txBody>
          <a:bodyPr wrap="square" lIns="91440" tIns="45720" rIns="91440" bIns="45720" rtlCol="0" anchor="t">
            <a:spAutoFit/>
          </a:bodyPr>
          <a:lstStyle/>
          <a:p>
            <a:pPr>
              <a:lnSpc>
                <a:spcPct val="150000"/>
              </a:lnSpc>
            </a:pPr>
            <a:r>
              <a:rPr lang="en-US" sz="1600" b="0" i="0" dirty="0">
                <a:effectLst/>
                <a:latin typeface="Poppins"/>
                <a:cs typeface="Poppins"/>
              </a:rPr>
              <a:t>To familiarize students with the basic concept of analog and digital ICs</a:t>
            </a:r>
          </a:p>
          <a:p>
            <a:pPr>
              <a:lnSpc>
                <a:spcPct val="150000"/>
              </a:lnSpc>
            </a:pPr>
            <a:endParaRPr lang="en-US" sz="1600" b="0" i="0" dirty="0">
              <a:effectLst/>
              <a:latin typeface="Poppins"/>
              <a:cs typeface="Poppins"/>
            </a:endParaRPr>
          </a:p>
        </p:txBody>
      </p:sp>
      <p:sp>
        <p:nvSpPr>
          <p:cNvPr id="7" name="Rounded Rectangle 17">
            <a:extLst>
              <a:ext uri="{FF2B5EF4-FFF2-40B4-BE49-F238E27FC236}">
                <a16:creationId xmlns:a16="http://schemas.microsoft.com/office/drawing/2014/main" id="{7F3AABB0-F8BA-C900-B6BF-45F4B58E9490}"/>
              </a:ext>
            </a:extLst>
          </p:cNvPr>
          <p:cNvSpPr/>
          <p:nvPr/>
        </p:nvSpPr>
        <p:spPr>
          <a:xfrm>
            <a:off x="4160582" y="1807062"/>
            <a:ext cx="4395589" cy="390698"/>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INSTRUCTIONAL OBJECTIVES</a:t>
            </a:r>
          </a:p>
        </p:txBody>
      </p:sp>
      <p:sp>
        <p:nvSpPr>
          <p:cNvPr id="9" name="TextBox 8">
            <a:extLst>
              <a:ext uri="{FF2B5EF4-FFF2-40B4-BE49-F238E27FC236}">
                <a16:creationId xmlns:a16="http://schemas.microsoft.com/office/drawing/2014/main" id="{2B5EAD4E-C007-9DE7-A40A-12802D3C9611}"/>
              </a:ext>
            </a:extLst>
          </p:cNvPr>
          <p:cNvSpPr txBox="1"/>
          <p:nvPr/>
        </p:nvSpPr>
        <p:spPr>
          <a:xfrm>
            <a:off x="1752600" y="2438605"/>
            <a:ext cx="8791575" cy="1631216"/>
          </a:xfrm>
          <a:prstGeom prst="rect">
            <a:avLst/>
          </a:prstGeom>
          <a:gradFill flip="none" rotWithShape="1">
            <a:gsLst>
              <a:gs pos="0">
                <a:schemeClr val="accent1">
                  <a:lumMod val="5000"/>
                  <a:lumOff val="95000"/>
                </a:schemeClr>
              </a:gs>
              <a:gs pos="100000">
                <a:schemeClr val="accent1">
                  <a:lumMod val="30000"/>
                  <a:lumOff val="70000"/>
                </a:schemeClr>
              </a:gs>
            </a:gsLst>
            <a:path path="circle">
              <a:fillToRect l="50000" t="50000" r="50000" b="50000"/>
            </a:path>
            <a:tileRect/>
          </a:gradFill>
          <a:ln>
            <a:solidFill>
              <a:schemeClr val="accent1">
                <a:lumMod val="20000"/>
                <a:lumOff val="80000"/>
              </a:schemeClr>
            </a:solidFill>
          </a:ln>
          <a:effectLst>
            <a:outerShdw blurRad="50800" dist="38100" algn="l" rotWithShape="0">
              <a:schemeClr val="accent1">
                <a:lumMod val="40000"/>
                <a:lumOff val="60000"/>
                <a:alpha val="40000"/>
              </a:schemeClr>
            </a:outerShdw>
          </a:effectLst>
        </p:spPr>
        <p:txBody>
          <a:bodyPr wrap="square" lIns="91440" tIns="45720" rIns="91440" bIns="45720" rtlCol="0" anchor="t">
            <a:spAutoFit/>
          </a:bodyPr>
          <a:lstStyle/>
          <a:p>
            <a:pPr>
              <a:lnSpc>
                <a:spcPct val="200000"/>
              </a:lnSpc>
            </a:pPr>
            <a:r>
              <a:rPr lang="en-US" sz="1600" dirty="0">
                <a:latin typeface="Poppins"/>
                <a:cs typeface="Poppins"/>
              </a:rPr>
              <a:t>This</a:t>
            </a:r>
            <a:r>
              <a:rPr lang="en-US" sz="1600" b="0" i="0" dirty="0">
                <a:effectLst/>
                <a:latin typeface="Poppins"/>
                <a:cs typeface="Poppins"/>
              </a:rPr>
              <a:t> </a:t>
            </a:r>
            <a:r>
              <a:rPr lang="en-US" sz="1600" dirty="0">
                <a:latin typeface="Poppins"/>
                <a:cs typeface="Poppins"/>
              </a:rPr>
              <a:t>Session</a:t>
            </a:r>
            <a:r>
              <a:rPr lang="en-US" sz="1600" b="0" i="0" dirty="0">
                <a:effectLst/>
                <a:latin typeface="Poppins"/>
                <a:cs typeface="Poppins"/>
              </a:rPr>
              <a:t> is designed to:</a:t>
            </a:r>
          </a:p>
          <a:p>
            <a:pPr marL="342900" indent="-342900">
              <a:buAutoNum type="arabicPeriod"/>
            </a:pPr>
            <a:r>
              <a:rPr lang="en-US" sz="1600" b="0" i="0" dirty="0">
                <a:effectLst/>
                <a:latin typeface="Arial" panose="020B0604020202020204" pitchFamily="34" charset="0"/>
              </a:rPr>
              <a:t>Demonstrate </a:t>
            </a:r>
            <a:r>
              <a:rPr lang="en-US" dirty="0"/>
              <a:t>the functionality of both analog and digital Integrated Circuits (ICs).</a:t>
            </a:r>
            <a:endParaRPr lang="en-US" sz="1600" b="0" i="0" dirty="0">
              <a:effectLst/>
              <a:latin typeface="Arial" panose="020B0604020202020204" pitchFamily="34" charset="0"/>
            </a:endParaRPr>
          </a:p>
          <a:p>
            <a:pPr marL="342900" indent="-342900">
              <a:buAutoNum type="arabicPeriod"/>
            </a:pPr>
            <a:r>
              <a:rPr lang="en-US" sz="1600" b="0" i="0" dirty="0">
                <a:effectLst/>
                <a:latin typeface="Arial" panose="020B0604020202020204" pitchFamily="34" charset="0"/>
              </a:rPr>
              <a:t>Describe examples of analog and digital </a:t>
            </a:r>
            <a:r>
              <a:rPr lang="en-US" sz="1600" b="0" i="0" dirty="0" err="1">
                <a:effectLst/>
                <a:latin typeface="Arial" panose="020B0604020202020204" pitchFamily="34" charset="0"/>
              </a:rPr>
              <a:t>Ics</a:t>
            </a:r>
            <a:r>
              <a:rPr lang="en-US" sz="1600" b="0" i="0" dirty="0">
                <a:effectLst/>
                <a:latin typeface="Arial" panose="020B0604020202020204" pitchFamily="34" charset="0"/>
              </a:rPr>
              <a:t>.</a:t>
            </a:r>
          </a:p>
          <a:p>
            <a:pPr marL="342900" indent="-342900">
              <a:buAutoNum type="arabicPeriod"/>
            </a:pPr>
            <a:r>
              <a:rPr lang="en-US" sz="1600" b="0" i="0" dirty="0">
                <a:effectLst/>
                <a:latin typeface="Arial" panose="020B0604020202020204" pitchFamily="34" charset="0"/>
              </a:rPr>
              <a:t>List out the applications of analog and digital </a:t>
            </a:r>
            <a:r>
              <a:rPr lang="en-US" sz="1600" b="0" i="0" dirty="0" err="1">
                <a:effectLst/>
                <a:latin typeface="Arial" panose="020B0604020202020204" pitchFamily="34" charset="0"/>
              </a:rPr>
              <a:t>Ics</a:t>
            </a:r>
            <a:r>
              <a:rPr lang="en-US" sz="1600" b="0" i="0" dirty="0">
                <a:effectLst/>
                <a:latin typeface="Arial" panose="020B0604020202020204" pitchFamily="34" charset="0"/>
              </a:rPr>
              <a:t>.</a:t>
            </a:r>
          </a:p>
          <a:p>
            <a:pPr marL="342900" indent="-342900">
              <a:buAutoNum type="arabicPeriod"/>
            </a:pPr>
            <a:r>
              <a:rPr lang="en-US" sz="1600" b="0" i="0" dirty="0">
                <a:effectLst/>
                <a:latin typeface="Arial"/>
                <a:cs typeface="Arial"/>
              </a:rPr>
              <a:t>Describe </a:t>
            </a:r>
            <a:r>
              <a:rPr lang="en-US" dirty="0"/>
              <a:t>workings and distinctions between analog and digital ICs.</a:t>
            </a:r>
            <a:endParaRPr lang="en-US" sz="1600" dirty="0">
              <a:latin typeface="Arial"/>
              <a:cs typeface="Arial"/>
            </a:endParaRPr>
          </a:p>
        </p:txBody>
      </p:sp>
      <p:pic>
        <p:nvPicPr>
          <p:cNvPr id="11" name="Graphic 10" descr="Bullseye outline">
            <a:extLst>
              <a:ext uri="{FF2B5EF4-FFF2-40B4-BE49-F238E27FC236}">
                <a16:creationId xmlns:a16="http://schemas.microsoft.com/office/drawing/2014/main" id="{AB75B03E-9C0C-0AF7-2A76-D8618F8F999A}"/>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25326"/>
            <a:ext cx="914400" cy="914400"/>
          </a:xfrm>
          <a:prstGeom prst="rect">
            <a:avLst/>
          </a:prstGeom>
        </p:spPr>
      </p:pic>
      <p:pic>
        <p:nvPicPr>
          <p:cNvPr id="27" name="Graphic 26" descr="Presentation with checklist outline">
            <a:extLst>
              <a:ext uri="{FF2B5EF4-FFF2-40B4-BE49-F238E27FC236}">
                <a16:creationId xmlns:a16="http://schemas.microsoft.com/office/drawing/2014/main" id="{1E9F25CA-EF99-00B6-5FFA-810D1F1806C7}"/>
              </a:ext>
            </a:extLst>
          </p:cNvPr>
          <p:cNvPicPr>
            <a:picLocks noChangeAspect="1"/>
          </p:cNvPicPr>
          <p:nvPr/>
        </p:nvPicPr>
        <p:blipFill>
          <a:blip r:embed="rId4" cstate="hq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38200" y="2438605"/>
            <a:ext cx="914400" cy="914400"/>
          </a:xfrm>
          <a:prstGeom prst="rect">
            <a:avLst/>
          </a:prstGeom>
        </p:spPr>
      </p:pic>
      <p:sp>
        <p:nvSpPr>
          <p:cNvPr id="29" name="Rounded Rectangle 17">
            <a:extLst>
              <a:ext uri="{FF2B5EF4-FFF2-40B4-BE49-F238E27FC236}">
                <a16:creationId xmlns:a16="http://schemas.microsoft.com/office/drawing/2014/main" id="{6652A33D-9A9E-3EAC-0CAE-113901ECA179}"/>
              </a:ext>
            </a:extLst>
          </p:cNvPr>
          <p:cNvSpPr/>
          <p:nvPr/>
        </p:nvSpPr>
        <p:spPr>
          <a:xfrm>
            <a:off x="4212971" y="4249110"/>
            <a:ext cx="3870831" cy="390698"/>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LEARNING OUTCOMES</a:t>
            </a:r>
          </a:p>
        </p:txBody>
      </p:sp>
      <p:pic>
        <p:nvPicPr>
          <p:cNvPr id="31" name="Graphic 30" descr="Idea outline">
            <a:extLst>
              <a:ext uri="{FF2B5EF4-FFF2-40B4-BE49-F238E27FC236}">
                <a16:creationId xmlns:a16="http://schemas.microsoft.com/office/drawing/2014/main" id="{5F765FC3-60CF-297F-C1BD-F5A7B8B943AF}"/>
              </a:ext>
            </a:extLst>
          </p:cNvPr>
          <p:cNvPicPr>
            <a:picLocks noChangeAspect="1"/>
          </p:cNvPicPr>
          <p:nvPr/>
        </p:nvPicPr>
        <p:blipFill>
          <a:blip r:embed="rId6" cstate="hq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14400" y="4765771"/>
            <a:ext cx="914400" cy="914400"/>
          </a:xfrm>
          <a:prstGeom prst="rect">
            <a:avLst/>
          </a:prstGeom>
        </p:spPr>
      </p:pic>
      <p:sp>
        <p:nvSpPr>
          <p:cNvPr id="37" name="TextBox 36">
            <a:extLst>
              <a:ext uri="{FF2B5EF4-FFF2-40B4-BE49-F238E27FC236}">
                <a16:creationId xmlns:a16="http://schemas.microsoft.com/office/drawing/2014/main" id="{B0BB8E68-8B73-12DE-615E-1091F19A9A9A}"/>
              </a:ext>
            </a:extLst>
          </p:cNvPr>
          <p:cNvSpPr txBox="1"/>
          <p:nvPr/>
        </p:nvSpPr>
        <p:spPr>
          <a:xfrm>
            <a:off x="1752600" y="4772230"/>
            <a:ext cx="8791575" cy="1323439"/>
          </a:xfrm>
          <a:prstGeom prst="rect">
            <a:avLst/>
          </a:prstGeom>
          <a:gradFill flip="none" rotWithShape="1">
            <a:gsLst>
              <a:gs pos="0">
                <a:schemeClr val="accent1">
                  <a:lumMod val="5000"/>
                  <a:lumOff val="95000"/>
                </a:schemeClr>
              </a:gs>
              <a:gs pos="100000">
                <a:schemeClr val="accent1">
                  <a:lumMod val="30000"/>
                  <a:lumOff val="70000"/>
                </a:schemeClr>
              </a:gs>
            </a:gsLst>
            <a:path path="circle">
              <a:fillToRect l="50000" t="50000" r="50000" b="50000"/>
            </a:path>
            <a:tileRect/>
          </a:gradFill>
          <a:ln>
            <a:solidFill>
              <a:schemeClr val="accent1">
                <a:lumMod val="20000"/>
                <a:lumOff val="80000"/>
              </a:schemeClr>
            </a:solidFill>
          </a:ln>
          <a:effectLst>
            <a:outerShdw blurRad="50800" dist="38100" algn="l" rotWithShape="0">
              <a:schemeClr val="accent1">
                <a:lumMod val="40000"/>
                <a:lumOff val="60000"/>
                <a:alpha val="40000"/>
              </a:schemeClr>
            </a:outerShdw>
          </a:effectLst>
        </p:spPr>
        <p:txBody>
          <a:bodyPr wrap="square" lIns="91440" tIns="45720" rIns="91440" bIns="45720" rtlCol="0" anchor="t">
            <a:spAutoFit/>
          </a:bodyPr>
          <a:lstStyle/>
          <a:p>
            <a:pPr>
              <a:lnSpc>
                <a:spcPct val="200000"/>
              </a:lnSpc>
            </a:pPr>
            <a:r>
              <a:rPr lang="en-US" sz="1600" b="0" i="0" dirty="0">
                <a:effectLst/>
                <a:latin typeface="Arial"/>
                <a:cs typeface="Arial"/>
              </a:rPr>
              <a:t>At the end of this </a:t>
            </a:r>
            <a:r>
              <a:rPr lang="en-US" sz="1600" dirty="0">
                <a:latin typeface="Arial"/>
                <a:cs typeface="Arial"/>
              </a:rPr>
              <a:t>session</a:t>
            </a:r>
            <a:r>
              <a:rPr lang="en-US" sz="1600" b="0" i="0" dirty="0">
                <a:effectLst/>
                <a:latin typeface="Arial"/>
                <a:cs typeface="Arial"/>
              </a:rPr>
              <a:t>, you should be able to:</a:t>
            </a:r>
          </a:p>
          <a:p>
            <a:pPr marL="342900" indent="-342900">
              <a:buAutoNum type="arabicPeriod"/>
            </a:pPr>
            <a:r>
              <a:rPr lang="en-US" sz="1600" b="0" i="0" dirty="0">
                <a:effectLst/>
                <a:latin typeface="Arial" panose="020B0604020202020204" pitchFamily="34" charset="0"/>
              </a:rPr>
              <a:t>Define analog and digital </a:t>
            </a:r>
            <a:r>
              <a:rPr lang="en-US" sz="1600" b="0" i="0" dirty="0" err="1">
                <a:effectLst/>
                <a:latin typeface="Arial" panose="020B0604020202020204" pitchFamily="34" charset="0"/>
              </a:rPr>
              <a:t>Ics</a:t>
            </a:r>
            <a:r>
              <a:rPr lang="en-US" sz="1600" b="0" i="0" dirty="0">
                <a:effectLst/>
                <a:latin typeface="Arial" panose="020B0604020202020204" pitchFamily="34" charset="0"/>
              </a:rPr>
              <a:t>.</a:t>
            </a:r>
          </a:p>
          <a:p>
            <a:pPr marL="342900" indent="-342900">
              <a:buAutoNum type="arabicPeriod"/>
            </a:pPr>
            <a:r>
              <a:rPr lang="en-US" sz="1600" b="0" i="0" dirty="0">
                <a:effectLst/>
                <a:latin typeface="Arial" panose="020B0604020202020204" pitchFamily="34" charset="0"/>
              </a:rPr>
              <a:t>Describe working and examples for analog &amp; digital </a:t>
            </a:r>
            <a:r>
              <a:rPr lang="en-US" sz="1600" b="0" i="0" dirty="0" err="1">
                <a:effectLst/>
                <a:latin typeface="Arial" panose="020B0604020202020204" pitchFamily="34" charset="0"/>
              </a:rPr>
              <a:t>Ics</a:t>
            </a:r>
            <a:r>
              <a:rPr lang="en-US" sz="1600" b="0" i="0" dirty="0">
                <a:effectLst/>
                <a:latin typeface="Arial" panose="020B0604020202020204" pitchFamily="34" charset="0"/>
              </a:rPr>
              <a:t>.</a:t>
            </a:r>
          </a:p>
          <a:p>
            <a:pPr marL="342900" indent="-342900">
              <a:buAutoNum type="arabicPeriod"/>
            </a:pPr>
            <a:r>
              <a:rPr lang="en-US" sz="1600" dirty="0">
                <a:latin typeface="Arial" panose="020B0604020202020204" pitchFamily="34" charset="0"/>
              </a:rPr>
              <a:t>Summarize differences between analog and digital </a:t>
            </a:r>
            <a:r>
              <a:rPr lang="en-US" sz="1600" dirty="0" err="1">
                <a:latin typeface="Arial" panose="020B0604020202020204" pitchFamily="34" charset="0"/>
              </a:rPr>
              <a:t>Ics</a:t>
            </a:r>
            <a:r>
              <a:rPr lang="en-US" sz="1600" dirty="0">
                <a:latin typeface="Arial" panose="020B0604020202020204" pitchFamily="34" charset="0"/>
              </a:rPr>
              <a:t>.</a:t>
            </a:r>
            <a:endParaRPr lang="en-US" sz="16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38860798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9" grpId="0" animBg="1"/>
      <p:bldP spid="29" grpId="0" animBg="1"/>
      <p:bldP spid="3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ounded Rectangle 17">
            <a:extLst>
              <a:ext uri="{FF2B5EF4-FFF2-40B4-BE49-F238E27FC236}">
                <a16:creationId xmlns:a16="http://schemas.microsoft.com/office/drawing/2014/main" id="{9EB8A4A0-26E8-41C7-BE65-3B55B361B40D}"/>
              </a:ext>
            </a:extLst>
          </p:cNvPr>
          <p:cNvSpPr/>
          <p:nvPr/>
        </p:nvSpPr>
        <p:spPr>
          <a:xfrm>
            <a:off x="2881149" y="1176354"/>
            <a:ext cx="6639951" cy="478035"/>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INTEGRATED CIRCUIT(IC)</a:t>
            </a:r>
          </a:p>
        </p:txBody>
      </p:sp>
      <p:sp>
        <p:nvSpPr>
          <p:cNvPr id="53" name="TextBox 52"/>
          <p:cNvSpPr txBox="1"/>
          <p:nvPr/>
        </p:nvSpPr>
        <p:spPr>
          <a:xfrm>
            <a:off x="1904306" y="1777711"/>
            <a:ext cx="9553686" cy="4247317"/>
          </a:xfrm>
          <a:prstGeom prst="rect">
            <a:avLst/>
          </a:prstGeom>
          <a:noFill/>
        </p:spPr>
        <p:txBody>
          <a:bodyPr wrap="square" rtlCol="0">
            <a:spAutoFit/>
          </a:bodyPr>
          <a:lstStyle/>
          <a:p>
            <a:br>
              <a:rPr lang="en-US" dirty="0"/>
            </a:br>
            <a:r>
              <a:rPr lang="en-US" dirty="0"/>
              <a:t>An integrated Circuit is a semiconductor wafer on which thousands or millions of tiny resistors, capacitors and transistors are fabricated.</a:t>
            </a:r>
            <a:br>
              <a:rPr lang="en-US" dirty="0"/>
            </a:br>
            <a:br>
              <a:rPr lang="en-US" dirty="0"/>
            </a:br>
            <a:r>
              <a:rPr lang="en-US" dirty="0"/>
              <a:t>If multiple electronic components are interconnected on a single chip of semiconductor material, then that chip is called as an Integrated Circuit (IC). </a:t>
            </a:r>
          </a:p>
          <a:p>
            <a:r>
              <a:rPr lang="en-US" dirty="0"/>
              <a:t>It consists of both active and passive components. </a:t>
            </a:r>
          </a:p>
          <a:p>
            <a:r>
              <a:rPr lang="en-US" dirty="0"/>
              <a:t>Integrated circuits offer many advantages. </a:t>
            </a:r>
          </a:p>
          <a:p>
            <a:pPr marL="285750" indent="-285750">
              <a:buFont typeface="Arial" panose="020B0604020202020204" pitchFamily="34" charset="0"/>
              <a:buChar char="•"/>
            </a:pPr>
            <a:r>
              <a:rPr lang="en-US" dirty="0"/>
              <a:t>Compact size</a:t>
            </a:r>
          </a:p>
          <a:p>
            <a:pPr marL="285750" indent="-285750">
              <a:buFont typeface="Arial" panose="020B0604020202020204" pitchFamily="34" charset="0"/>
              <a:buChar char="•"/>
            </a:pPr>
            <a:r>
              <a:rPr lang="en-US" dirty="0"/>
              <a:t>Lesser weight</a:t>
            </a:r>
          </a:p>
          <a:p>
            <a:pPr marL="285750" indent="-285750">
              <a:buFont typeface="Arial" panose="020B0604020202020204" pitchFamily="34" charset="0"/>
              <a:buChar char="•"/>
            </a:pPr>
            <a:r>
              <a:rPr lang="en-US" dirty="0"/>
              <a:t>Low power consumption</a:t>
            </a:r>
          </a:p>
          <a:p>
            <a:pPr marL="285750" indent="-285750">
              <a:buFont typeface="Arial" panose="020B0604020202020204" pitchFamily="34" charset="0"/>
              <a:buChar char="•"/>
            </a:pPr>
            <a:r>
              <a:rPr lang="en-US" dirty="0"/>
              <a:t>Reduced cost</a:t>
            </a:r>
          </a:p>
          <a:p>
            <a:pPr marL="285750" indent="-285750">
              <a:buFont typeface="Arial" panose="020B0604020202020204" pitchFamily="34" charset="0"/>
              <a:buChar char="•"/>
            </a:pPr>
            <a:r>
              <a:rPr lang="en-US" dirty="0"/>
              <a:t>Increased reliability</a:t>
            </a:r>
          </a:p>
          <a:p>
            <a:pPr marL="285750" indent="-285750">
              <a:buFont typeface="Arial" panose="020B0604020202020204" pitchFamily="34" charset="0"/>
              <a:buChar char="•"/>
            </a:pPr>
            <a:r>
              <a:rPr lang="en-US" dirty="0"/>
              <a:t>Improved operating speeds</a:t>
            </a:r>
            <a:br>
              <a:rPr lang="en-US" dirty="0"/>
            </a:br>
            <a:r>
              <a:rPr lang="en-US" dirty="0"/>
              <a:t>   </a:t>
            </a:r>
          </a:p>
        </p:txBody>
      </p:sp>
      <p:pic>
        <p:nvPicPr>
          <p:cNvPr id="3074" name="Picture 2" descr="How many Transistors in a CPU? - Utmel">
            <a:extLst>
              <a:ext uri="{FF2B5EF4-FFF2-40B4-BE49-F238E27FC236}">
                <a16:creationId xmlns:a16="http://schemas.microsoft.com/office/drawing/2014/main" id="{17D4EE00-314E-F405-88BD-CE68F49C56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9592" y="3923522"/>
            <a:ext cx="2367223" cy="1646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9052342"/>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17">
            <a:extLst>
              <a:ext uri="{FF2B5EF4-FFF2-40B4-BE49-F238E27FC236}">
                <a16:creationId xmlns:a16="http://schemas.microsoft.com/office/drawing/2014/main" id="{39DC903D-9003-4F3D-87E9-EE7D5BEB5D03}"/>
              </a:ext>
            </a:extLst>
          </p:cNvPr>
          <p:cNvSpPr/>
          <p:nvPr/>
        </p:nvSpPr>
        <p:spPr>
          <a:xfrm>
            <a:off x="3152441" y="1138767"/>
            <a:ext cx="6201295" cy="42879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ln w="0"/>
                <a:solidFill>
                  <a:schemeClr val="bg1"/>
                </a:solidFill>
                <a:effectLst>
                  <a:outerShdw blurRad="38100" dist="19050" dir="2700000" algn="tl" rotWithShape="0">
                    <a:schemeClr val="dk1">
                      <a:alpha val="40000"/>
                    </a:schemeClr>
                  </a:outerShdw>
                </a:effectLst>
                <a:latin typeface="Poppins"/>
                <a:cs typeface="Poppins"/>
              </a:rPr>
              <a:t>Types of Integrated Circuits  </a:t>
            </a:r>
            <a:endParaRPr lang="en-US" sz="2000" dirty="0">
              <a:ln w="0"/>
              <a:solidFill>
                <a:schemeClr val="bg1"/>
              </a:solidFill>
              <a:effectLst>
                <a:outerShdw blurRad="38100" dist="19050" dir="2700000" algn="tl" rotWithShape="0">
                  <a:schemeClr val="dk1">
                    <a:alpha val="40000"/>
                  </a:schemeClr>
                </a:outerShdw>
              </a:effectLst>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DDF76FC6-D4F5-92DB-C019-217718949DAA}"/>
              </a:ext>
            </a:extLst>
          </p:cNvPr>
          <p:cNvSpPr txBox="1"/>
          <p:nvPr/>
        </p:nvSpPr>
        <p:spPr>
          <a:xfrm>
            <a:off x="1166326" y="1935444"/>
            <a:ext cx="9218645" cy="4247317"/>
          </a:xfrm>
          <a:prstGeom prst="rect">
            <a:avLst/>
          </a:prstGeom>
          <a:noFill/>
        </p:spPr>
        <p:txBody>
          <a:bodyPr wrap="square">
            <a:spAutoFit/>
          </a:bodyPr>
          <a:lstStyle/>
          <a:p>
            <a:pPr algn="just"/>
            <a:r>
              <a:rPr lang="en-IN" dirty="0"/>
              <a:t>Integrated circuits are of two types: </a:t>
            </a:r>
          </a:p>
          <a:p>
            <a:pPr algn="just"/>
            <a:endParaRPr lang="en-IN" dirty="0"/>
          </a:p>
          <a:p>
            <a:pPr algn="just"/>
            <a:r>
              <a:rPr lang="en-IN" b="1" dirty="0"/>
              <a:t>1.Analog Integrated Circuits (Analog ICs)</a:t>
            </a:r>
          </a:p>
          <a:p>
            <a:pPr algn="just"/>
            <a:r>
              <a:rPr lang="en-IN" b="1" dirty="0"/>
              <a:t>2. Digital Integrated Circuits (Digital ICs). </a:t>
            </a:r>
          </a:p>
          <a:p>
            <a:pPr algn="just"/>
            <a:endParaRPr lang="en-IN" dirty="0"/>
          </a:p>
          <a:p>
            <a:pPr algn="just"/>
            <a:r>
              <a:rPr lang="en-IN" b="1" dirty="0"/>
              <a:t>Analog Integrated Circuits</a:t>
            </a:r>
            <a:r>
              <a:rPr lang="en-IN" dirty="0"/>
              <a:t> Integrated circuits that operate over an entire range of continuous values of the signal amplitude are called as Analog Integrated Circuits. </a:t>
            </a:r>
            <a:br>
              <a:rPr lang="en-IN" dirty="0"/>
            </a:br>
            <a:r>
              <a:rPr lang="en-US" dirty="0"/>
              <a:t>Examples of analog ICs include operational amplifiers (op-amps), voltage regulators, and audio amplifiers. </a:t>
            </a:r>
          </a:p>
          <a:p>
            <a:pPr algn="just"/>
            <a:endParaRPr lang="en-US" dirty="0"/>
          </a:p>
          <a:p>
            <a:pPr algn="just"/>
            <a:r>
              <a:rPr lang="en-US" b="1" dirty="0"/>
              <a:t>Digital Integrated Circuits</a:t>
            </a:r>
            <a:r>
              <a:rPr lang="en-US" dirty="0"/>
              <a:t> are electronic circuits that process discrete signals or information represented as a sequence of numbers. They operate with distinct states, typically represented as 0s and 1s (binary). </a:t>
            </a:r>
          </a:p>
          <a:p>
            <a:pPr algn="just"/>
            <a:r>
              <a:rPr lang="en-US" dirty="0"/>
              <a:t>Examples of digital ICs include microprocessors, memory chips (like RAM and ROM), and logic gates (such as AND, OR, and NOT gates).</a:t>
            </a:r>
            <a:endParaRPr lang="en-IN" dirty="0"/>
          </a:p>
        </p:txBody>
      </p:sp>
    </p:spTree>
    <p:extLst>
      <p:ext uri="{BB962C8B-B14F-4D97-AF65-F5344CB8AC3E}">
        <p14:creationId xmlns:p14="http://schemas.microsoft.com/office/powerpoint/2010/main" val="6803552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17">
            <a:extLst>
              <a:ext uri="{FF2B5EF4-FFF2-40B4-BE49-F238E27FC236}">
                <a16:creationId xmlns:a16="http://schemas.microsoft.com/office/drawing/2014/main" id="{0F2E30D4-6F86-49D1-9276-85CE0E9B3E3E}"/>
              </a:ext>
            </a:extLst>
          </p:cNvPr>
          <p:cNvSpPr/>
          <p:nvPr/>
        </p:nvSpPr>
        <p:spPr>
          <a:xfrm>
            <a:off x="1020147" y="1059652"/>
            <a:ext cx="6201295" cy="42879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a:p>
            <a:r>
              <a:rPr lang="en-US" sz="2400" dirty="0"/>
              <a:t>Analog IC vs Digital IC comparison</a:t>
            </a:r>
          </a:p>
          <a:p>
            <a:pPr algn="ctr"/>
            <a:endParaRPr lang="en-US" sz="2400" dirty="0"/>
          </a:p>
        </p:txBody>
      </p:sp>
      <p:sp>
        <p:nvSpPr>
          <p:cNvPr id="3" name="TextBox 2">
            <a:extLst>
              <a:ext uri="{FF2B5EF4-FFF2-40B4-BE49-F238E27FC236}">
                <a16:creationId xmlns:a16="http://schemas.microsoft.com/office/drawing/2014/main" id="{8AE108DA-960E-74B8-6DFF-78C36A4F0208}"/>
              </a:ext>
            </a:extLst>
          </p:cNvPr>
          <p:cNvSpPr txBox="1"/>
          <p:nvPr/>
        </p:nvSpPr>
        <p:spPr>
          <a:xfrm>
            <a:off x="1020147" y="1785898"/>
            <a:ext cx="10151706" cy="3416320"/>
          </a:xfrm>
          <a:prstGeom prst="rect">
            <a:avLst/>
          </a:prstGeom>
          <a:noFill/>
        </p:spPr>
        <p:txBody>
          <a:bodyPr wrap="square">
            <a:spAutoFit/>
          </a:bodyPr>
          <a:lstStyle/>
          <a:p>
            <a:endParaRPr lang="en-US" b="1" dirty="0"/>
          </a:p>
          <a:p>
            <a:r>
              <a:rPr lang="en-US" b="1" dirty="0"/>
              <a:t>Functions and application</a:t>
            </a:r>
            <a:r>
              <a:rPr lang="en-US" dirty="0"/>
              <a:t>: From the definition, analog ICs are used in applications where the signals are continuous and </a:t>
            </a:r>
            <a:r>
              <a:rPr lang="en-US" dirty="0" err="1"/>
              <a:t>and</a:t>
            </a:r>
            <a:r>
              <a:rPr lang="en-US" dirty="0"/>
              <a:t> can change instantaneously. On the other hand, digital ICs are used in applications that have well-defined signals-high and low. </a:t>
            </a:r>
          </a:p>
          <a:p>
            <a:r>
              <a:rPr lang="en-US" b="1" dirty="0"/>
              <a:t>Size:</a:t>
            </a:r>
            <a:r>
              <a:rPr lang="en-US" dirty="0"/>
              <a:t> In terms of size, analog chips tend to be relatively bigger and bulkier than the digital ICs. This could be due to the fact that they have more components. </a:t>
            </a:r>
          </a:p>
          <a:p>
            <a:r>
              <a:rPr lang="en-US" b="1" dirty="0"/>
              <a:t>Design: </a:t>
            </a:r>
            <a:r>
              <a:rPr lang="en-US" dirty="0"/>
              <a:t>Analog chips tend to feature more complex designs than the digital ICs. Most digital chips are simple and can be easily integrated into circuits.</a:t>
            </a:r>
          </a:p>
          <a:p>
            <a:r>
              <a:rPr lang="en-US" b="1" dirty="0"/>
              <a:t>Noise levels: </a:t>
            </a:r>
            <a:r>
              <a:rPr lang="en-US" dirty="0"/>
              <a:t>Analog chips tend to be more susceptible to the electrical noise than the digital chips. This is mainly due to the nature signals that they work on. Analog ICs are designed  to work on continuous signals which have more noise levels than for signals with defined state(High or Low).</a:t>
            </a:r>
          </a:p>
          <a:p>
            <a:r>
              <a:rPr lang="en-US" b="1" dirty="0"/>
              <a:t>Price: </a:t>
            </a:r>
            <a:r>
              <a:rPr lang="en-US" dirty="0"/>
              <a:t>Neither analog nor digital IC is more expensive or cheaper than the other.</a:t>
            </a:r>
            <a:endParaRPr lang="en-IN" dirty="0"/>
          </a:p>
        </p:txBody>
      </p:sp>
    </p:spTree>
    <p:extLst>
      <p:ext uri="{BB962C8B-B14F-4D97-AF65-F5344CB8AC3E}">
        <p14:creationId xmlns:p14="http://schemas.microsoft.com/office/powerpoint/2010/main" val="33854243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17">
            <a:extLst>
              <a:ext uri="{FF2B5EF4-FFF2-40B4-BE49-F238E27FC236}">
                <a16:creationId xmlns:a16="http://schemas.microsoft.com/office/drawing/2014/main" id="{0F2E30D4-6F86-49D1-9276-85CE0E9B3E3E}"/>
              </a:ext>
            </a:extLst>
          </p:cNvPr>
          <p:cNvSpPr/>
          <p:nvPr/>
        </p:nvSpPr>
        <p:spPr>
          <a:xfrm>
            <a:off x="1324947" y="1227609"/>
            <a:ext cx="6201295" cy="42879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t>Characteristics of Analog ICs</a:t>
            </a:r>
          </a:p>
        </p:txBody>
      </p:sp>
      <p:sp>
        <p:nvSpPr>
          <p:cNvPr id="3" name="TextBox 2">
            <a:extLst>
              <a:ext uri="{FF2B5EF4-FFF2-40B4-BE49-F238E27FC236}">
                <a16:creationId xmlns:a16="http://schemas.microsoft.com/office/drawing/2014/main" id="{2B8FA4A3-7A08-E65D-ED02-0A8126B69A73}"/>
              </a:ext>
            </a:extLst>
          </p:cNvPr>
          <p:cNvSpPr txBox="1"/>
          <p:nvPr/>
        </p:nvSpPr>
        <p:spPr>
          <a:xfrm>
            <a:off x="1099457" y="2491070"/>
            <a:ext cx="9993086" cy="3139321"/>
          </a:xfrm>
          <a:prstGeom prst="rect">
            <a:avLst/>
          </a:prstGeom>
          <a:noFill/>
        </p:spPr>
        <p:txBody>
          <a:bodyPr wrap="square">
            <a:spAutoFit/>
          </a:bodyPr>
          <a:lstStyle/>
          <a:p>
            <a:r>
              <a:rPr lang="en-US" dirty="0"/>
              <a:t>Analog Integrated Circuits (ICs) possess specific characteristics that make them suitable for various applications involving continuous signals. Here are some key characteristics of analog ICs along with examples</a:t>
            </a:r>
          </a:p>
          <a:p>
            <a:r>
              <a:rPr lang="en-US" b="1" dirty="0"/>
              <a:t>1. Continuous Signal Processing: </a:t>
            </a:r>
            <a:r>
              <a:rPr lang="en-US" dirty="0"/>
              <a:t>Analog ICs are designed to handle continuous signals.</a:t>
            </a:r>
          </a:p>
          <a:p>
            <a:r>
              <a:rPr lang="en-US" b="1" dirty="0"/>
              <a:t>2. Signal Accuracy and Precision: </a:t>
            </a:r>
            <a:r>
              <a:rPr lang="en-US" dirty="0"/>
              <a:t>Analog ICs focus on preserving the accuracy and fidelity.</a:t>
            </a:r>
          </a:p>
          <a:p>
            <a:r>
              <a:rPr lang="en-US" b="1" dirty="0"/>
              <a:t>3. Variable Voltage Levels: </a:t>
            </a:r>
            <a:r>
              <a:rPr lang="en-US" dirty="0"/>
              <a:t>Analog circuits operate with varying voltage or current levels and are sensitive to changes.</a:t>
            </a:r>
          </a:p>
          <a:p>
            <a:r>
              <a:rPr lang="en-US" b="1" dirty="0"/>
              <a:t>4.Complexity and Precision in Design</a:t>
            </a:r>
            <a:r>
              <a:rPr lang="en-US" dirty="0"/>
              <a:t>: Analog circuits can be intricate, requiring careful design to ensure minimal distortion and noise. </a:t>
            </a:r>
          </a:p>
          <a:p>
            <a:r>
              <a:rPr lang="en-US" b="1" dirty="0"/>
              <a:t>5.Low Power Consumption: </a:t>
            </a:r>
            <a:r>
              <a:rPr lang="en-US" dirty="0"/>
              <a:t>Analog ICs typically consume less power compared to their digital counterparts</a:t>
            </a:r>
            <a:endParaRPr lang="en-IN" dirty="0"/>
          </a:p>
        </p:txBody>
      </p:sp>
    </p:spTree>
    <p:extLst>
      <p:ext uri="{BB962C8B-B14F-4D97-AF65-F5344CB8AC3E}">
        <p14:creationId xmlns:p14="http://schemas.microsoft.com/office/powerpoint/2010/main" val="222826969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6819E9-94EC-D9A1-A587-400D71B20BAB}"/>
              </a:ext>
            </a:extLst>
          </p:cNvPr>
          <p:cNvSpPr>
            <a:spLocks noGrp="1"/>
          </p:cNvSpPr>
          <p:nvPr>
            <p:ph idx="1"/>
          </p:nvPr>
        </p:nvSpPr>
        <p:spPr/>
        <p:txBody>
          <a:bodyPr>
            <a:normAutofit fontScale="85000" lnSpcReduction="20000"/>
          </a:bodyPr>
          <a:lstStyle/>
          <a:p>
            <a:r>
              <a:rPr lang="en-US" sz="1800" dirty="0"/>
              <a:t>Digital Integrated Circuits (ICs) have distinct characteristics that differentiate them from analog ICs. Here are key characteristics of digital ICs along with examples.</a:t>
            </a:r>
          </a:p>
          <a:p>
            <a:r>
              <a:rPr lang="en-IN" sz="1800" b="1" dirty="0"/>
              <a:t>Binary Signal Processing:</a:t>
            </a:r>
            <a:r>
              <a:rPr lang="en-US" sz="1800" b="1" dirty="0"/>
              <a:t>  </a:t>
            </a:r>
            <a:r>
              <a:rPr lang="en-US" sz="1800" dirty="0"/>
              <a:t>Digital ICs process discrete signals represented in binary form.</a:t>
            </a:r>
            <a:endParaRPr lang="en-IN" sz="1800" dirty="0"/>
          </a:p>
          <a:p>
            <a:r>
              <a:rPr lang="en-IN" sz="1800" b="1" dirty="0"/>
              <a:t>Boolean Logic Operations:</a:t>
            </a:r>
            <a:r>
              <a:rPr lang="en-IN" sz="1800" dirty="0"/>
              <a:t> P</a:t>
            </a:r>
            <a:r>
              <a:rPr lang="en-US" sz="1800" dirty="0" err="1"/>
              <a:t>erform</a:t>
            </a:r>
            <a:r>
              <a:rPr lang="en-US" sz="1800" dirty="0"/>
              <a:t> various logical operations following Boolean algebra.</a:t>
            </a:r>
            <a:endParaRPr lang="en-IN" sz="1800" dirty="0"/>
          </a:p>
          <a:p>
            <a:r>
              <a:rPr lang="en-IN" sz="1800" b="1" dirty="0"/>
              <a:t>Robustness to Noise:</a:t>
            </a:r>
            <a:r>
              <a:rPr lang="en-US" sz="1800" dirty="0"/>
              <a:t>Digital circuits work with distinct voltage levels (high and low) representing binary states, making them more tolerant to noise compared to analog. </a:t>
            </a:r>
            <a:endParaRPr lang="en-IN" sz="1800" dirty="0"/>
          </a:p>
          <a:p>
            <a:r>
              <a:rPr lang="en-IN" sz="1800" b="1" dirty="0"/>
              <a:t>Design Scalability: </a:t>
            </a:r>
            <a:r>
              <a:rPr lang="en-US" sz="1800" dirty="0"/>
              <a:t>Field-Programmable Gate Arrays (FPGAs) are digital ICs used for prototyping, testing, and implementing digital circuits and systems.</a:t>
            </a:r>
            <a:endParaRPr lang="en-IN" sz="1800" dirty="0"/>
          </a:p>
          <a:p>
            <a:r>
              <a:rPr lang="en-IN" sz="1800" b="1" dirty="0"/>
              <a:t>Power Consumption:</a:t>
            </a:r>
            <a:r>
              <a:rPr lang="en-US" sz="1800" dirty="0"/>
              <a:t>consume more power compared to analog circuits</a:t>
            </a:r>
            <a:endParaRPr lang="en-IN" sz="1800" dirty="0"/>
          </a:p>
          <a:p>
            <a:r>
              <a:rPr lang="en-IN" sz="1800" b="1" dirty="0"/>
              <a:t>Data Storage and Processing: </a:t>
            </a:r>
            <a:r>
              <a:rPr lang="en-US" sz="1800" dirty="0"/>
              <a:t>Random Access Memory (RAM) chips are digital </a:t>
            </a:r>
            <a:r>
              <a:rPr lang="en-US" sz="1800" dirty="0" err="1"/>
              <a:t>Ics</a:t>
            </a:r>
            <a:r>
              <a:rPr lang="en-US" sz="1800" dirty="0"/>
              <a:t> used to store data in binary form and allow quick access for processing.</a:t>
            </a:r>
            <a:endParaRPr lang="en-IN" sz="1800" dirty="0"/>
          </a:p>
        </p:txBody>
      </p:sp>
      <p:sp>
        <p:nvSpPr>
          <p:cNvPr id="4" name="Slide Number Placeholder 3">
            <a:extLst>
              <a:ext uri="{FF2B5EF4-FFF2-40B4-BE49-F238E27FC236}">
                <a16:creationId xmlns:a16="http://schemas.microsoft.com/office/drawing/2014/main" id="{F35205A0-7BF3-7D57-28DC-8549EDA5A6CD}"/>
              </a:ext>
            </a:extLst>
          </p:cNvPr>
          <p:cNvSpPr>
            <a:spLocks noGrp="1"/>
          </p:cNvSpPr>
          <p:nvPr>
            <p:ph type="sldNum" sz="quarter" idx="12"/>
          </p:nvPr>
        </p:nvSpPr>
        <p:spPr/>
        <p:txBody>
          <a:bodyPr/>
          <a:lstStyle/>
          <a:p>
            <a:fld id="{CBABCCC1-BF11-4F37-963E-1BCD5B23FD72}" type="slidenum">
              <a:rPr lang="en-IN" smtClean="0"/>
              <a:t>7</a:t>
            </a:fld>
            <a:endParaRPr lang="en-IN" dirty="0"/>
          </a:p>
        </p:txBody>
      </p:sp>
      <p:sp>
        <p:nvSpPr>
          <p:cNvPr id="5" name="Rounded Rectangle 17">
            <a:extLst>
              <a:ext uri="{FF2B5EF4-FFF2-40B4-BE49-F238E27FC236}">
                <a16:creationId xmlns:a16="http://schemas.microsoft.com/office/drawing/2014/main" id="{EF39FAC4-6819-84F1-35DB-027525D92800}"/>
              </a:ext>
            </a:extLst>
          </p:cNvPr>
          <p:cNvSpPr/>
          <p:nvPr/>
        </p:nvSpPr>
        <p:spPr>
          <a:xfrm>
            <a:off x="1377140" y="1388936"/>
            <a:ext cx="6201295" cy="428799"/>
          </a:xfrm>
          <a:prstGeom prst="roundRect">
            <a:avLst/>
          </a:prstGeom>
          <a:solidFill>
            <a:srgbClr val="BA2532"/>
          </a:solidFill>
          <a:ln>
            <a:noFill/>
          </a:ln>
          <a:effectLst>
            <a:outerShdw blurRad="50800" dist="38100" dir="2700000" algn="tl" rotWithShape="0">
              <a:srgbClr val="BA253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t>Characteristics of Digital ICs</a:t>
            </a:r>
          </a:p>
        </p:txBody>
      </p:sp>
    </p:spTree>
    <p:extLst>
      <p:ext uri="{BB962C8B-B14F-4D97-AF65-F5344CB8AC3E}">
        <p14:creationId xmlns:p14="http://schemas.microsoft.com/office/powerpoint/2010/main" val="342612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81A71-38FA-510D-9BA6-70B0E57F513F}"/>
              </a:ext>
            </a:extLst>
          </p:cNvPr>
          <p:cNvSpPr>
            <a:spLocks noGrp="1"/>
          </p:cNvSpPr>
          <p:nvPr>
            <p:ph type="title"/>
          </p:nvPr>
        </p:nvSpPr>
        <p:spPr>
          <a:xfrm>
            <a:off x="1451579" y="804520"/>
            <a:ext cx="9603275" cy="464444"/>
          </a:xfrm>
        </p:spPr>
        <p:txBody>
          <a:bodyPr>
            <a:normAutofit fontScale="90000"/>
          </a:bodyPr>
          <a:lstStyle/>
          <a:p>
            <a:r>
              <a:rPr lang="en-US" dirty="0"/>
              <a:t>Differences between analog(Linear) &amp; Digital ICS</a:t>
            </a:r>
            <a:endParaRPr lang="en-IN" dirty="0"/>
          </a:p>
        </p:txBody>
      </p:sp>
      <p:sp>
        <p:nvSpPr>
          <p:cNvPr id="4" name="Slide Number Placeholder 3">
            <a:extLst>
              <a:ext uri="{FF2B5EF4-FFF2-40B4-BE49-F238E27FC236}">
                <a16:creationId xmlns:a16="http://schemas.microsoft.com/office/drawing/2014/main" id="{5A49D5BD-4711-2151-62A1-E7422A619D48}"/>
              </a:ext>
            </a:extLst>
          </p:cNvPr>
          <p:cNvSpPr>
            <a:spLocks noGrp="1"/>
          </p:cNvSpPr>
          <p:nvPr>
            <p:ph type="sldNum" sz="quarter" idx="12"/>
          </p:nvPr>
        </p:nvSpPr>
        <p:spPr/>
        <p:txBody>
          <a:bodyPr/>
          <a:lstStyle/>
          <a:p>
            <a:fld id="{CBABCCC1-BF11-4F37-963E-1BCD5B23FD72}" type="slidenum">
              <a:rPr lang="en-IN" smtClean="0"/>
              <a:t>8</a:t>
            </a:fld>
            <a:endParaRPr lang="en-IN"/>
          </a:p>
        </p:txBody>
      </p:sp>
      <p:pic>
        <p:nvPicPr>
          <p:cNvPr id="7" name="Content Placeholder 6">
            <a:extLst>
              <a:ext uri="{FF2B5EF4-FFF2-40B4-BE49-F238E27FC236}">
                <a16:creationId xmlns:a16="http://schemas.microsoft.com/office/drawing/2014/main" id="{E12A90A2-242D-5DA0-16CD-5F38DBCE5392}"/>
              </a:ext>
            </a:extLst>
          </p:cNvPr>
          <p:cNvPicPr>
            <a:picLocks noGrp="1" noChangeAspect="1"/>
          </p:cNvPicPr>
          <p:nvPr>
            <p:ph idx="1"/>
          </p:nvPr>
        </p:nvPicPr>
        <p:blipFill>
          <a:blip r:embed="rId2"/>
          <a:stretch>
            <a:fillRect/>
          </a:stretch>
        </p:blipFill>
        <p:spPr>
          <a:xfrm>
            <a:off x="1451580" y="1854927"/>
            <a:ext cx="9194650" cy="4206240"/>
          </a:xfrm>
        </p:spPr>
      </p:pic>
    </p:spTree>
    <p:extLst>
      <p:ext uri="{BB962C8B-B14F-4D97-AF65-F5344CB8AC3E}">
        <p14:creationId xmlns:p14="http://schemas.microsoft.com/office/powerpoint/2010/main" val="3149639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2CDC4-B521-C999-B089-F5ED38B87E7B}"/>
              </a:ext>
            </a:extLst>
          </p:cNvPr>
          <p:cNvSpPr>
            <a:spLocks noGrp="1"/>
          </p:cNvSpPr>
          <p:nvPr>
            <p:ph type="title"/>
          </p:nvPr>
        </p:nvSpPr>
        <p:spPr/>
        <p:txBody>
          <a:bodyPr/>
          <a:lstStyle/>
          <a:p>
            <a:r>
              <a:rPr lang="en-US" dirty="0"/>
              <a:t>Analog </a:t>
            </a:r>
            <a:r>
              <a:rPr lang="en-US" dirty="0" err="1"/>
              <a:t>Ics</a:t>
            </a:r>
            <a:r>
              <a:rPr lang="en-US" dirty="0"/>
              <a:t> and digital </a:t>
            </a:r>
            <a:r>
              <a:rPr lang="en-US" dirty="0" err="1"/>
              <a:t>Ics</a:t>
            </a:r>
            <a:r>
              <a:rPr lang="en-US" dirty="0"/>
              <a:t> examples:</a:t>
            </a:r>
            <a:endParaRPr lang="en-IN" dirty="0"/>
          </a:p>
        </p:txBody>
      </p:sp>
      <p:sp>
        <p:nvSpPr>
          <p:cNvPr id="3" name="Content Placeholder 2">
            <a:extLst>
              <a:ext uri="{FF2B5EF4-FFF2-40B4-BE49-F238E27FC236}">
                <a16:creationId xmlns:a16="http://schemas.microsoft.com/office/drawing/2014/main" id="{8F772628-6BA3-EC07-4054-F7E4CE3B237A}"/>
              </a:ext>
            </a:extLst>
          </p:cNvPr>
          <p:cNvSpPr>
            <a:spLocks noGrp="1"/>
          </p:cNvSpPr>
          <p:nvPr>
            <p:ph idx="1"/>
          </p:nvPr>
        </p:nvSpPr>
        <p:spPr>
          <a:xfrm>
            <a:off x="888852" y="2071396"/>
            <a:ext cx="10513156" cy="3348297"/>
          </a:xfrm>
        </p:spPr>
        <p:txBody>
          <a:bodyPr>
            <a:normAutofit fontScale="70000" lnSpcReduction="20000"/>
          </a:bodyPr>
          <a:lstStyle/>
          <a:p>
            <a:pPr algn="just"/>
            <a:r>
              <a:rPr lang="en-IN" sz="4400" dirty="0"/>
              <a:t>Analog Integrated Circuits (ICs): Operational Amplifiers     (Op-Amps),LM741, LM324, LM358,Voltage Regulators: LM78XX series (Positive voltage regulators),LM79XX series (Negative voltage regulators)</a:t>
            </a:r>
          </a:p>
          <a:p>
            <a:pPr algn="just"/>
            <a:r>
              <a:rPr lang="en-IN" sz="4400" dirty="0"/>
              <a:t>Digital Integrated Circuits (ICs): </a:t>
            </a:r>
            <a:r>
              <a:rPr lang="en-IN" sz="3600" dirty="0"/>
              <a:t>Logic Gates:74LSXX series (Low-power Schottky TTL),74HCXX series (High-speed CMOS), Flip-Flops and Latches:74LS74 (D-type flip-flop)74HC373 (Octal D-type transparent latch)</a:t>
            </a:r>
          </a:p>
          <a:p>
            <a:endParaRPr lang="en-IN" dirty="0"/>
          </a:p>
          <a:p>
            <a:endParaRPr lang="en-IN" dirty="0"/>
          </a:p>
        </p:txBody>
      </p:sp>
      <p:sp>
        <p:nvSpPr>
          <p:cNvPr id="4" name="Slide Number Placeholder 3">
            <a:extLst>
              <a:ext uri="{FF2B5EF4-FFF2-40B4-BE49-F238E27FC236}">
                <a16:creationId xmlns:a16="http://schemas.microsoft.com/office/drawing/2014/main" id="{9C7932EC-AB27-678E-0888-5DE90A1970E7}"/>
              </a:ext>
            </a:extLst>
          </p:cNvPr>
          <p:cNvSpPr>
            <a:spLocks noGrp="1"/>
          </p:cNvSpPr>
          <p:nvPr>
            <p:ph type="sldNum" sz="quarter" idx="12"/>
          </p:nvPr>
        </p:nvSpPr>
        <p:spPr/>
        <p:txBody>
          <a:bodyPr/>
          <a:lstStyle/>
          <a:p>
            <a:fld id="{CBABCCC1-BF11-4F37-963E-1BCD5B23FD72}" type="slidenum">
              <a:rPr lang="en-IN" smtClean="0"/>
              <a:t>9</a:t>
            </a:fld>
            <a:endParaRPr lang="en-IN"/>
          </a:p>
        </p:txBody>
      </p:sp>
    </p:spTree>
    <p:extLst>
      <p:ext uri="{BB962C8B-B14F-4D97-AF65-F5344CB8AC3E}">
        <p14:creationId xmlns:p14="http://schemas.microsoft.com/office/powerpoint/2010/main" val="174749703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Presentation1" id="{24598BE9-BD78-4C1A-902E-0BA786164A9D}" vid="{1551CBD6-114D-4A17-981D-82FBB9D549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CoE PPT Template</Template>
  <TotalTime>300</TotalTime>
  <Words>1333</Words>
  <Application>Microsoft Office PowerPoint</Application>
  <PresentationFormat>Widescreen</PresentationFormat>
  <Paragraphs>141</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Gill Sans MT</vt:lpstr>
      <vt:lpstr>Poppins</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Differences between analog(Linear) &amp; Digital ICS</vt:lpstr>
      <vt:lpstr>Analog Ics and digital Ics 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Dr.M L Naidu</dc:creator>
  <cp:lastModifiedBy>Lakshmunaidu Meesala</cp:lastModifiedBy>
  <cp:revision>15</cp:revision>
  <dcterms:created xsi:type="dcterms:W3CDTF">2023-05-11T04:21:37Z</dcterms:created>
  <dcterms:modified xsi:type="dcterms:W3CDTF">2024-12-21T00:09:48Z</dcterms:modified>
</cp:coreProperties>
</file>

<file path=docProps/thumbnail.jpeg>
</file>